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</p:sldIdLst>
  <p:sldSz cy="6858000" cx="9144000"/>
  <p:notesSz cx="6858000" cy="9144000"/>
  <p:embeddedFontLst>
    <p:embeddedFont>
      <p:font typeface="Arial Black"/>
      <p:regular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2" roundtripDataSignature="AMtx7mjMf4ygIn7BGClTny8b5Yyc6dwr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0A46301-745A-40CE-A61A-59306B9F6F4B}">
  <a:tblStyle styleId="{B0A46301-745A-40CE-A61A-59306B9F6F4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customschemas.google.com/relationships/presentationmetadata" Target="metadata"/><Relationship Id="rId81" Type="http://schemas.openxmlformats.org/officeDocument/2006/relationships/font" Target="fonts/ArialBlack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9" name="Google Shape;829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3" name="Google Shape;953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7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5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8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6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86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8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8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7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7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8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8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7" name="Google Shape;47;p8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8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4" name="Google Shape;54;p8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8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6" name="Google Shape;56;p8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8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8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8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8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s://kleartextbook.com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75">
            <a:hlinkClick r:id="rId1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rotWithShape="1">
            <a:blip r:embed="rId2">
              <a:alphaModFix amt="2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Relationship Id="rId4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5.jpg"/><Relationship Id="rId5" Type="http://schemas.openxmlformats.org/officeDocument/2006/relationships/image" Target="../media/image2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Relationship Id="rId4" Type="http://schemas.openxmlformats.org/officeDocument/2006/relationships/image" Target="../media/image4.jpg"/><Relationship Id="rId5" Type="http://schemas.openxmlformats.org/officeDocument/2006/relationships/image" Target="../media/image3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Relationship Id="rId4" Type="http://schemas.openxmlformats.org/officeDocument/2006/relationships/image" Target="../media/image3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3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jpg"/><Relationship Id="rId4" Type="http://schemas.openxmlformats.org/officeDocument/2006/relationships/image" Target="../media/image3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jpg"/><Relationship Id="rId4" Type="http://schemas.openxmlformats.org/officeDocument/2006/relationships/image" Target="../media/image3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jpg"/><Relationship Id="rId4" Type="http://schemas.openxmlformats.org/officeDocument/2006/relationships/image" Target="../media/image44.jpg"/><Relationship Id="rId5" Type="http://schemas.openxmlformats.org/officeDocument/2006/relationships/image" Target="../media/image43.jpg"/><Relationship Id="rId6" Type="http://schemas.openxmlformats.org/officeDocument/2006/relationships/image" Target="../media/image4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6.jpg"/><Relationship Id="rId5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jpg"/><Relationship Id="rId4" Type="http://schemas.openxmlformats.org/officeDocument/2006/relationships/image" Target="../media/image4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jpg"/><Relationship Id="rId4" Type="http://schemas.openxmlformats.org/officeDocument/2006/relationships/image" Target="../media/image5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jpg"/><Relationship Id="rId4" Type="http://schemas.openxmlformats.org/officeDocument/2006/relationships/image" Target="../media/image4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4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jpg"/><Relationship Id="rId4" Type="http://schemas.openxmlformats.org/officeDocument/2006/relationships/image" Target="../media/image5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jpg"/><Relationship Id="rId4" Type="http://schemas.openxmlformats.org/officeDocument/2006/relationships/image" Target="../media/image59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jpg"/><Relationship Id="rId4" Type="http://schemas.openxmlformats.org/officeDocument/2006/relationships/image" Target="../media/image6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jpg"/><Relationship Id="rId4" Type="http://schemas.openxmlformats.org/officeDocument/2006/relationships/image" Target="../media/image6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4.jpg"/><Relationship Id="rId4" Type="http://schemas.openxmlformats.org/officeDocument/2006/relationships/image" Target="../media/image6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0.jpg"/></Relationships>
</file>

<file path=ppt/slides/_rels/slide47.xml.rels><?xml version="1.0" encoding="UTF-8" standalone="yes"?><Relationships xmlns="http://schemas.openxmlformats.org/package/2006/relationships"><Relationship Id="rId10" Type="http://schemas.openxmlformats.org/officeDocument/2006/relationships/image" Target="../media/image68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80.png"/><Relationship Id="rId5" Type="http://schemas.openxmlformats.org/officeDocument/2006/relationships/image" Target="../media/image89.png"/><Relationship Id="rId6" Type="http://schemas.openxmlformats.org/officeDocument/2006/relationships/image" Target="../media/image67.jpg"/><Relationship Id="rId7" Type="http://schemas.openxmlformats.org/officeDocument/2006/relationships/image" Target="../media/image104.gif"/><Relationship Id="rId8" Type="http://schemas.openxmlformats.org/officeDocument/2006/relationships/image" Target="../media/image6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20.png"/><Relationship Id="rId5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5.jpg"/><Relationship Id="rId4" Type="http://schemas.openxmlformats.org/officeDocument/2006/relationships/image" Target="../media/image74.jpg"/><Relationship Id="rId5" Type="http://schemas.openxmlformats.org/officeDocument/2006/relationships/image" Target="../media/image73.jpg"/><Relationship Id="rId6" Type="http://schemas.openxmlformats.org/officeDocument/2006/relationships/image" Target="../media/image72.png"/><Relationship Id="rId7" Type="http://schemas.openxmlformats.org/officeDocument/2006/relationships/image" Target="../media/image76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7.jpg"/><Relationship Id="rId4" Type="http://schemas.openxmlformats.org/officeDocument/2006/relationships/image" Target="../media/image78.jpg"/><Relationship Id="rId5" Type="http://schemas.openxmlformats.org/officeDocument/2006/relationships/image" Target="../media/image83.jpg"/><Relationship Id="rId6" Type="http://schemas.openxmlformats.org/officeDocument/2006/relationships/image" Target="../media/image79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5.jpg"/><Relationship Id="rId4" Type="http://schemas.openxmlformats.org/officeDocument/2006/relationships/image" Target="../media/image84.jpg"/><Relationship Id="rId5" Type="http://schemas.openxmlformats.org/officeDocument/2006/relationships/image" Target="../media/image86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7.jpg"/><Relationship Id="rId4" Type="http://schemas.openxmlformats.org/officeDocument/2006/relationships/image" Target="../media/image9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8.jpg"/><Relationship Id="rId4" Type="http://schemas.openxmlformats.org/officeDocument/2006/relationships/image" Target="../media/image9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1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4.jpg"/><Relationship Id="rId4" Type="http://schemas.openxmlformats.org/officeDocument/2006/relationships/image" Target="../media/image95.jpg"/><Relationship Id="rId5" Type="http://schemas.openxmlformats.org/officeDocument/2006/relationships/image" Target="../media/image96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8.jpg"/><Relationship Id="rId4" Type="http://schemas.openxmlformats.org/officeDocument/2006/relationships/image" Target="../media/image83.jpg"/><Relationship Id="rId5" Type="http://schemas.openxmlformats.org/officeDocument/2006/relationships/image" Target="../media/image81.png"/><Relationship Id="rId6" Type="http://schemas.openxmlformats.org/officeDocument/2006/relationships/image" Target="../media/image84.jpg"/><Relationship Id="rId7" Type="http://schemas.openxmlformats.org/officeDocument/2006/relationships/image" Target="../media/image87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8.jpg"/><Relationship Id="rId4" Type="http://schemas.openxmlformats.org/officeDocument/2006/relationships/image" Target="../media/image91.jpg"/><Relationship Id="rId5" Type="http://schemas.openxmlformats.org/officeDocument/2006/relationships/image" Target="../media/image96.jpg"/><Relationship Id="rId6" Type="http://schemas.openxmlformats.org/officeDocument/2006/relationships/image" Target="../media/image94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97.jpg"/><Relationship Id="rId6" Type="http://schemas.openxmlformats.org/officeDocument/2006/relationships/image" Target="../media/image71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8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5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7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0.jpg"/><Relationship Id="rId4" Type="http://schemas.openxmlformats.org/officeDocument/2006/relationships/image" Target="../media/image101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2.jpg"/><Relationship Id="rId4" Type="http://schemas.openxmlformats.org/officeDocument/2006/relationships/image" Target="../media/image55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5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5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10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8.jpg"/><Relationship Id="rId6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685800" y="756882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</a:pPr>
            <a:r>
              <a:rPr b="1" lang="en-US" sz="5000">
                <a:latin typeface="Arial"/>
                <a:ea typeface="Arial"/>
                <a:cs typeface="Arial"/>
                <a:sym typeface="Arial"/>
              </a:rPr>
              <a:t>12과 가족</a:t>
            </a:r>
            <a:br>
              <a:rPr b="1" lang="en-US" sz="5000">
                <a:latin typeface="Arial"/>
                <a:ea typeface="Arial"/>
                <a:cs typeface="Arial"/>
                <a:sym typeface="Arial"/>
              </a:rPr>
            </a:br>
            <a:r>
              <a:rPr lang="en-US" sz="2800">
                <a:solidFill>
                  <a:srgbClr val="7F7F7F"/>
                </a:solidFill>
              </a:rPr>
              <a:t>[Family]</a:t>
            </a:r>
            <a:endParaRPr sz="2800">
              <a:solidFill>
                <a:srgbClr val="7F7F7F"/>
              </a:solidFill>
            </a:endParaRPr>
          </a:p>
        </p:txBody>
      </p:sp>
      <p:pic>
        <p:nvPicPr>
          <p:cNvPr descr="kacok sacin.jpg"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6600" y="2679700"/>
            <a:ext cx="5111496" cy="2715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Google Shape;190;p10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G12.1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clausal connective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80"/>
                        </a:buClr>
                        <a:buSzPts val="2600"/>
                        <a:buFont typeface="Arial"/>
                        <a:buNone/>
                      </a:pP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~어서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(sequential)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1" name="Google Shape;191;p10"/>
          <p:cNvSpPr txBox="1"/>
          <p:nvPr/>
        </p:nvSpPr>
        <p:spPr>
          <a:xfrm>
            <a:off x="928687" y="1537833"/>
            <a:ext cx="6964362" cy="966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오늘 도서관에 갈 거예요. (and then) 공부할 거예요.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🡪 오늘 도서관에 </a:t>
            </a:r>
            <a:r>
              <a:rPr b="1"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가서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공부할 거예요.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0"/>
          <p:cNvSpPr txBox="1"/>
          <p:nvPr/>
        </p:nvSpPr>
        <p:spPr>
          <a:xfrm>
            <a:off x="928687" y="4154981"/>
            <a:ext cx="7678615" cy="1040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어제 백화점에 갔어요. (and then) 셔츠하고 가방을 샀어요.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🡪 어제 백화점에 </a:t>
            </a:r>
            <a:r>
              <a:rPr b="1"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가서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셔츠하고 가방을 샀어요.</a:t>
            </a:r>
            <a:endParaRPr/>
          </a:p>
        </p:txBody>
      </p:sp>
      <p:pic>
        <p:nvPicPr>
          <p:cNvPr descr="tosekwan 6.jpg" id="193" name="Google Shape;19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2432" y="2376879"/>
            <a:ext cx="2234870" cy="15495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yophing 5.jpg" id="194" name="Google Shape;19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4604" y="4829411"/>
            <a:ext cx="1302698" cy="1809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9" name="Google Shape;199;p11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G12.1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clausal connective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80"/>
                        </a:buClr>
                        <a:buSzPts val="2600"/>
                        <a:buFont typeface="Arial"/>
                        <a:buNone/>
                      </a:pP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~어서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(sequential)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0" name="Google Shape;200;p11"/>
          <p:cNvSpPr txBox="1"/>
          <p:nvPr/>
        </p:nvSpPr>
        <p:spPr>
          <a:xfrm>
            <a:off x="2017997" y="5042476"/>
            <a:ext cx="4939924" cy="1112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A: 지난 주말에 뭐했어요?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B: ________________________.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1"/>
          <p:cNvSpPr txBox="1"/>
          <p:nvPr/>
        </p:nvSpPr>
        <p:spPr>
          <a:xfrm>
            <a:off x="3716351" y="1536523"/>
            <a:ext cx="1526819" cy="52322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지난 주말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1"/>
          <p:cNvSpPr txBox="1"/>
          <p:nvPr/>
        </p:nvSpPr>
        <p:spPr>
          <a:xfrm>
            <a:off x="2471044" y="5631355"/>
            <a:ext cx="4486877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공원에 </a:t>
            </a:r>
            <a:r>
              <a:rPr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가서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사진을 찍었어요.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acin 2.jpg" id="203" name="Google Shape;20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3922" y="2321353"/>
            <a:ext cx="2596308" cy="2596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Google Shape;208;p12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G12.1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clausal connective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~어서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(sequential)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9" name="Google Shape;209;p12"/>
          <p:cNvSpPr txBox="1"/>
          <p:nvPr/>
        </p:nvSpPr>
        <p:spPr>
          <a:xfrm>
            <a:off x="2034098" y="5042476"/>
            <a:ext cx="4939924" cy="1112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A: 이번 여름에 뭐 할 거예요?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B: ________________________.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2"/>
          <p:cNvSpPr txBox="1"/>
          <p:nvPr/>
        </p:nvSpPr>
        <p:spPr>
          <a:xfrm>
            <a:off x="3826095" y="1536523"/>
            <a:ext cx="1526819" cy="52322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이번 여름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2"/>
          <p:cNvSpPr txBox="1"/>
          <p:nvPr/>
        </p:nvSpPr>
        <p:spPr>
          <a:xfrm>
            <a:off x="2381263" y="5631355"/>
            <a:ext cx="5022728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한국에 </a:t>
            </a:r>
            <a:r>
              <a:rPr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가서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한국어 공부할 거예요.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korea.png" id="212" name="Google Shape;21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5460" y="2661911"/>
            <a:ext cx="1999567" cy="19995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talahata 2.jpg" id="213" name="Google Shape;21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396" y="2517158"/>
            <a:ext cx="2260595" cy="2144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ne.jpeg" id="214" name="Google Shape;21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87057">
            <a:off x="799260" y="2722813"/>
            <a:ext cx="1711691" cy="888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Google Shape;219;p13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G12.1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clausal connective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~어서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(sequential)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0" name="Google Shape;220;p13"/>
          <p:cNvSpPr txBox="1"/>
          <p:nvPr/>
        </p:nvSpPr>
        <p:spPr>
          <a:xfrm>
            <a:off x="2506259" y="5042476"/>
            <a:ext cx="4939924" cy="1112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A: 지난 주말에 뭐 했어요?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B: ________________________.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3"/>
          <p:cNvSpPr txBox="1"/>
          <p:nvPr/>
        </p:nvSpPr>
        <p:spPr>
          <a:xfrm>
            <a:off x="3684996" y="1536523"/>
            <a:ext cx="1526819" cy="52322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지난 주말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3"/>
          <p:cNvSpPr txBox="1"/>
          <p:nvPr/>
        </p:nvSpPr>
        <p:spPr>
          <a:xfrm>
            <a:off x="2853424" y="5631355"/>
            <a:ext cx="4752712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클럽에 </a:t>
            </a:r>
            <a:r>
              <a:rPr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가서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춤 췄어요.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wumchwuta 3.jpg" id="223" name="Google Shape;22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1468" y="2104471"/>
            <a:ext cx="2938005" cy="2938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8" name="Google Shape;228;p14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G12.1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clausal connective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80"/>
                        </a:buClr>
                        <a:buSzPts val="2600"/>
                        <a:buFont typeface="Arial"/>
                        <a:buNone/>
                      </a:pP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~어서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(sequential)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9" name="Google Shape;229;p14"/>
          <p:cNvSpPr txBox="1"/>
          <p:nvPr/>
        </p:nvSpPr>
        <p:spPr>
          <a:xfrm>
            <a:off x="2134284" y="5042476"/>
            <a:ext cx="4939924" cy="1112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A: 지난 금요일에 뭐 했어요?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B: ________________________.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4"/>
          <p:cNvSpPr txBox="1"/>
          <p:nvPr/>
        </p:nvSpPr>
        <p:spPr>
          <a:xfrm>
            <a:off x="3653641" y="1536523"/>
            <a:ext cx="1837417" cy="52322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지난 금요일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4"/>
          <p:cNvSpPr txBox="1"/>
          <p:nvPr/>
        </p:nvSpPr>
        <p:spPr>
          <a:xfrm>
            <a:off x="2530821" y="5631355"/>
            <a:ext cx="4752712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노래방에 </a:t>
            </a:r>
            <a:r>
              <a:rPr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가서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노래를 불렀어요.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wuluta (nolay).jpg" id="232" name="Google Shape;23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4113" y="2286000"/>
            <a:ext cx="2663658" cy="259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" name="Google Shape;237;p15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G12.1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clausal connective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~어서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(sequential)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8" name="Google Shape;238;p15"/>
          <p:cNvSpPr txBox="1"/>
          <p:nvPr/>
        </p:nvSpPr>
        <p:spPr>
          <a:xfrm>
            <a:off x="2396422" y="5183595"/>
            <a:ext cx="4939924" cy="1112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A: 지난 일요일에 뭐 했어요?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B: ________________________.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5"/>
          <p:cNvSpPr txBox="1"/>
          <p:nvPr/>
        </p:nvSpPr>
        <p:spPr>
          <a:xfrm>
            <a:off x="3684996" y="1536523"/>
            <a:ext cx="1837417" cy="52322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지난 일요일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2743587" y="5772474"/>
            <a:ext cx="4734377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극장에 </a:t>
            </a:r>
            <a:r>
              <a:rPr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가서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영화 봤어요.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ota (yenghwa) 20.jpg" id="241" name="Google Shape;24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4124" y="2159000"/>
            <a:ext cx="2827968" cy="2827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6" name="Google Shape;246;p16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G12.1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clausal connective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80"/>
                        </a:buClr>
                        <a:buSzPts val="2600"/>
                        <a:buFont typeface="Arial"/>
                        <a:buNone/>
                      </a:pP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~어서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(sequential)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7" name="Google Shape;247;p16"/>
          <p:cNvSpPr txBox="1"/>
          <p:nvPr/>
        </p:nvSpPr>
        <p:spPr>
          <a:xfrm>
            <a:off x="1429379" y="4375043"/>
            <a:ext cx="2091945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공원에 </a:t>
            </a:r>
            <a:r>
              <a:rPr lang="en-US" sz="260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갔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어요.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6"/>
          <p:cNvSpPr txBox="1"/>
          <p:nvPr/>
        </p:nvSpPr>
        <p:spPr>
          <a:xfrm>
            <a:off x="5995809" y="4370109"/>
            <a:ext cx="171089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운동</a:t>
            </a:r>
            <a:r>
              <a:rPr lang="en-US" sz="260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했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어요.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6"/>
          <p:cNvSpPr txBox="1"/>
          <p:nvPr/>
        </p:nvSpPr>
        <p:spPr>
          <a:xfrm>
            <a:off x="4384684" y="4185444"/>
            <a:ext cx="358083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b="1"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6"/>
          <p:cNvSpPr txBox="1"/>
          <p:nvPr/>
        </p:nvSpPr>
        <p:spPr>
          <a:xfrm>
            <a:off x="1679493" y="4862552"/>
            <a:ext cx="13681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 tense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6"/>
          <p:cNvSpPr txBox="1"/>
          <p:nvPr/>
        </p:nvSpPr>
        <p:spPr>
          <a:xfrm>
            <a:off x="6105553" y="4870038"/>
            <a:ext cx="13681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 tense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6"/>
          <p:cNvSpPr txBox="1"/>
          <p:nvPr/>
        </p:nvSpPr>
        <p:spPr>
          <a:xfrm>
            <a:off x="4869081" y="5470090"/>
            <a:ext cx="3846833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공원에 가</a:t>
            </a:r>
            <a:r>
              <a:rPr lang="en-US" sz="26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서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운동</a:t>
            </a:r>
            <a:r>
              <a:rPr lang="en-US" sz="260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했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어요. 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(O)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6"/>
          <p:cNvSpPr txBox="1"/>
          <p:nvPr/>
        </p:nvSpPr>
        <p:spPr>
          <a:xfrm>
            <a:off x="348863" y="5453661"/>
            <a:ext cx="409340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공원에 </a:t>
            </a:r>
            <a:r>
              <a:rPr lang="en-US" sz="260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갔</a:t>
            </a:r>
            <a:r>
              <a:rPr lang="en-US" sz="26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어서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운동</a:t>
            </a:r>
            <a:r>
              <a:rPr lang="en-US" sz="260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했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어요. </a:t>
            </a:r>
            <a:r>
              <a:rPr b="1" lang="en-US" sz="26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(X)</a:t>
            </a:r>
            <a:endParaRPr b="1" sz="2600">
              <a:solidFill>
                <a:srgbClr val="FF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untong 2.jpg" id="254" name="Google Shape;25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1324" y="1678633"/>
            <a:ext cx="2301959" cy="2347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ta.jpg" id="259" name="Google Shape;25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4253" y="2252493"/>
            <a:ext cx="1723608" cy="194486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0" name="Google Shape;260;p17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G12.1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clausal connective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~어서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(sequential)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1" name="Google Shape;261;p17"/>
          <p:cNvSpPr txBox="1"/>
          <p:nvPr/>
        </p:nvSpPr>
        <p:spPr>
          <a:xfrm>
            <a:off x="529407" y="2911208"/>
            <a:ext cx="25583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저는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시장에 가서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7"/>
          <p:cNvSpPr txBox="1"/>
          <p:nvPr/>
        </p:nvSpPr>
        <p:spPr>
          <a:xfrm>
            <a:off x="3087782" y="2947115"/>
            <a:ext cx="2146327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사과를 샀어요.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7"/>
          <p:cNvSpPr txBox="1"/>
          <p:nvPr/>
        </p:nvSpPr>
        <p:spPr>
          <a:xfrm>
            <a:off x="529407" y="1696210"/>
            <a:ext cx="3651975" cy="52322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Sequential ~어서/아서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7"/>
          <p:cNvSpPr txBox="1"/>
          <p:nvPr/>
        </p:nvSpPr>
        <p:spPr>
          <a:xfrm>
            <a:off x="588332" y="4107383"/>
            <a:ext cx="2810048" cy="52322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Causal ~어서/아서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588332" y="4743116"/>
            <a:ext cx="63259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subjects of the clauses can be 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7"/>
          <p:cNvSpPr txBox="1"/>
          <p:nvPr/>
        </p:nvSpPr>
        <p:spPr>
          <a:xfrm>
            <a:off x="529407" y="5440477"/>
            <a:ext cx="21480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날씨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 좋아서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7"/>
          <p:cNvSpPr txBox="1"/>
          <p:nvPr/>
        </p:nvSpPr>
        <p:spPr>
          <a:xfrm>
            <a:off x="2588235" y="5440477"/>
            <a:ext cx="4746040" cy="487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(우리는)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바닷가에 놀러갔어요.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7"/>
          <p:cNvSpPr/>
          <p:nvPr/>
        </p:nvSpPr>
        <p:spPr>
          <a:xfrm>
            <a:off x="529407" y="2252493"/>
            <a:ext cx="68048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subjects of the clauses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MUST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same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3" name="Google Shape;273;p18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G12.1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clausal connective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~어서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(sequential)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4" name="Google Shape;274;p18"/>
          <p:cNvSpPr txBox="1"/>
          <p:nvPr/>
        </p:nvSpPr>
        <p:spPr>
          <a:xfrm>
            <a:off x="1598536" y="1555029"/>
            <a:ext cx="557683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~어서/아서              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vs.                  </a:t>
            </a:r>
            <a:r>
              <a:rPr b="1" lang="en-US" sz="280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~고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</a:t>
            </a:r>
            <a:endParaRPr b="1" sz="2800">
              <a:solidFill>
                <a:srgbClr val="FF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8"/>
          <p:cNvSpPr txBox="1"/>
          <p:nvPr/>
        </p:nvSpPr>
        <p:spPr>
          <a:xfrm>
            <a:off x="3438181" y="2082718"/>
            <a:ext cx="289534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sequence of events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8"/>
          <p:cNvSpPr txBox="1"/>
          <p:nvPr/>
        </p:nvSpPr>
        <p:spPr>
          <a:xfrm>
            <a:off x="5429434" y="2763635"/>
            <a:ext cx="2712232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친구를 만나</a:t>
            </a:r>
            <a:r>
              <a:rPr b="1" lang="en-US" sz="250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고 (and)</a:t>
            </a:r>
            <a:r>
              <a:rPr lang="en-US" sz="250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영화를 보러 갔어요.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8"/>
          <p:cNvSpPr txBox="1"/>
          <p:nvPr/>
        </p:nvSpPr>
        <p:spPr>
          <a:xfrm>
            <a:off x="873359" y="2763635"/>
            <a:ext cx="3401335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친구를 만나</a:t>
            </a:r>
            <a:r>
              <a:rPr b="1" lang="en-US" sz="25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서 (and then)</a:t>
            </a:r>
            <a:r>
              <a:rPr lang="en-US" sz="25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영화를 보러 갔어요.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ota (yenghwa) 17.jpg" id="278" name="Google Shape;27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2282" y="3841086"/>
            <a:ext cx="1800412" cy="1800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ta (yenghwa) 18.jpg" id="279" name="Google Shape;279;p18"/>
          <p:cNvPicPr preferRelativeResize="0"/>
          <p:nvPr/>
        </p:nvPicPr>
        <p:blipFill rotWithShape="1">
          <a:blip r:embed="rId4">
            <a:alphaModFix/>
          </a:blip>
          <a:srcRect b="0" l="21698" r="21368" t="0"/>
          <a:stretch/>
        </p:blipFill>
        <p:spPr>
          <a:xfrm>
            <a:off x="3850841" y="3841085"/>
            <a:ext cx="1035012" cy="18178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2_CO2.jpg" id="280" name="Google Shape;28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378" y="3978088"/>
            <a:ext cx="2166316" cy="1800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ta (yenghwa) 17.jpg" id="281" name="Google Shape;2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3588" y="3941939"/>
            <a:ext cx="1800412" cy="1800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2_CO2.jpg" id="282" name="Google Shape;28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77272" y="4078941"/>
            <a:ext cx="2166316" cy="180041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8"/>
          <p:cNvSpPr/>
          <p:nvPr/>
        </p:nvSpPr>
        <p:spPr>
          <a:xfrm>
            <a:off x="2532282" y="4224616"/>
            <a:ext cx="560542" cy="5528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C52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8"/>
          <p:cNvSpPr/>
          <p:nvPr/>
        </p:nvSpPr>
        <p:spPr>
          <a:xfrm>
            <a:off x="7343588" y="4325470"/>
            <a:ext cx="560542" cy="55282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C52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8"/>
          <p:cNvSpPr txBox="1"/>
          <p:nvPr/>
        </p:nvSpPr>
        <p:spPr>
          <a:xfrm>
            <a:off x="722015" y="5637886"/>
            <a:ext cx="391749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Precondition of the next event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8"/>
          <p:cNvSpPr txBox="1"/>
          <p:nvPr/>
        </p:nvSpPr>
        <p:spPr>
          <a:xfrm>
            <a:off x="6055708" y="5637886"/>
            <a:ext cx="223932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Separate events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1" name="Google Shape;291;p19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G12.1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clausal connective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~어서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(sequential)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kimchi" id="292" name="Google Shape;29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1913" y="2510117"/>
            <a:ext cx="1913932" cy="148643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9"/>
          <p:cNvSpPr txBox="1"/>
          <p:nvPr/>
        </p:nvSpPr>
        <p:spPr>
          <a:xfrm>
            <a:off x="2273796" y="4174929"/>
            <a:ext cx="17173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마트에 가요</a:t>
            </a:r>
            <a:endParaRPr/>
          </a:p>
        </p:txBody>
      </p:sp>
      <p:sp>
        <p:nvSpPr>
          <p:cNvPr id="294" name="Google Shape;294;p19"/>
          <p:cNvSpPr txBox="1"/>
          <p:nvPr/>
        </p:nvSpPr>
        <p:spPr>
          <a:xfrm>
            <a:off x="5338472" y="4174929"/>
            <a:ext cx="17173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김치를 사요</a:t>
            </a:r>
            <a:endParaRPr/>
          </a:p>
        </p:txBody>
      </p:sp>
      <p:sp>
        <p:nvSpPr>
          <p:cNvPr id="295" name="Google Shape;295;p19"/>
          <p:cNvSpPr txBox="1"/>
          <p:nvPr/>
        </p:nvSpPr>
        <p:spPr>
          <a:xfrm>
            <a:off x="3089904" y="4976024"/>
            <a:ext cx="34217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마트에 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가서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김치를 사요.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9"/>
          <p:cNvSpPr txBox="1"/>
          <p:nvPr/>
        </p:nvSpPr>
        <p:spPr>
          <a:xfrm>
            <a:off x="4768224" y="5843336"/>
            <a:ext cx="1792829" cy="830997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‘And then’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(sequential)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9"/>
          <p:cNvSpPr txBox="1"/>
          <p:nvPr/>
        </p:nvSpPr>
        <p:spPr>
          <a:xfrm>
            <a:off x="2702624" y="5843336"/>
            <a:ext cx="1288545" cy="830997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‘And so’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(causal)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9"/>
          <p:cNvSpPr txBox="1"/>
          <p:nvPr/>
        </p:nvSpPr>
        <p:spPr>
          <a:xfrm>
            <a:off x="951064" y="1556218"/>
            <a:ext cx="7119285" cy="52322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Causal ~어서/아서?  Sequential ~어서/아서?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ota (cang) 5.jpg" id="299" name="Google Shape;29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3796" y="2219923"/>
            <a:ext cx="1792941" cy="1809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/>
        </p:nvSpPr>
        <p:spPr>
          <a:xfrm>
            <a:off x="714331" y="1083415"/>
            <a:ext cx="7845499" cy="5242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(Students introduce themselves in a classroom.)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마크:	민지 씨, 어디서 오셨어요?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민지:	캐나다 밴쿠버에서 왔어요. 거기서 태어나</a:t>
            </a:r>
            <a:r>
              <a:rPr b="1" i="0" lang="en-US" sz="2000" u="none" cap="none" strike="noStrike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서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자랐어요.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마크:	가족들이 다 밴쿠버에 사세요?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민지:	아니요, 부모님만 거기 계시고, 형제들은 다 다른 데에 살아요.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마크:	형제가 많으세요? 		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민지:	네, 저까지 넷이에요.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오빠가 하나, 동생이 둘이고 제가 둘째예요.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마크 씨 가족은 어디 사세요?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마크:	부모님은 시드니에 계시고, 형은 결혼해서 미국 동부에서 살아요.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막내는 영국에서 공부하고 있는데 다음 주에 서울에 와요.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민지:	아, 그러세요? 좋</a:t>
            </a:r>
            <a:r>
              <a:rPr b="1" i="0" lang="en-US" sz="2000" u="none" cap="none" strike="noStrike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겠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어요.</a:t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6" name="Google Shape;96;p2"/>
          <p:cNvGraphicFramePr/>
          <p:nvPr/>
        </p:nvGraphicFramePr>
        <p:xfrm>
          <a:off x="1000501" y="4170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3529825"/>
                <a:gridCol w="3839250"/>
              </a:tblGrid>
              <a:tr h="518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Conversation 1</a:t>
                      </a:r>
                      <a:endParaRPr b="0" i="0"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8CB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CB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CB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CB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어디서 오셨어요?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8CB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CB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CB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CB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276" y="417089"/>
            <a:ext cx="611756" cy="5236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13_CO1.jpg" id="98" name="Google Shape;9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5976" y="3372681"/>
            <a:ext cx="1763854" cy="152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6992240" y="2116787"/>
            <a:ext cx="67374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G12.1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4134527" y="5891247"/>
            <a:ext cx="67374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G12.2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4" name="Google Shape;304;p20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G12.1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clausal connective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~어서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(sequential)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5" name="Google Shape;305;p20"/>
          <p:cNvSpPr txBox="1"/>
          <p:nvPr/>
        </p:nvSpPr>
        <p:spPr>
          <a:xfrm>
            <a:off x="1880707" y="4419382"/>
            <a:ext cx="134189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배고파요</a:t>
            </a:r>
            <a:endParaRPr/>
          </a:p>
        </p:txBody>
      </p:sp>
      <p:sp>
        <p:nvSpPr>
          <p:cNvPr id="306" name="Google Shape;306;p20"/>
          <p:cNvSpPr txBox="1"/>
          <p:nvPr/>
        </p:nvSpPr>
        <p:spPr>
          <a:xfrm>
            <a:off x="4895850" y="4419382"/>
            <a:ext cx="25852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세븐일레븐에 가요</a:t>
            </a:r>
            <a:endParaRPr/>
          </a:p>
        </p:txBody>
      </p:sp>
      <p:sp>
        <p:nvSpPr>
          <p:cNvPr id="307" name="Google Shape;307;p20"/>
          <p:cNvSpPr txBox="1"/>
          <p:nvPr/>
        </p:nvSpPr>
        <p:spPr>
          <a:xfrm>
            <a:off x="2437629" y="5140107"/>
            <a:ext cx="40003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배고파서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세븐 일레븐에 가요.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0"/>
          <p:cNvSpPr txBox="1"/>
          <p:nvPr/>
        </p:nvSpPr>
        <p:spPr>
          <a:xfrm>
            <a:off x="4895850" y="5997357"/>
            <a:ext cx="1542159" cy="461665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‘And then’</a:t>
            </a:r>
            <a:endParaRPr/>
          </a:p>
        </p:txBody>
      </p:sp>
      <p:sp>
        <p:nvSpPr>
          <p:cNvPr id="309" name="Google Shape;309;p20"/>
          <p:cNvSpPr txBox="1"/>
          <p:nvPr/>
        </p:nvSpPr>
        <p:spPr>
          <a:xfrm>
            <a:off x="2853977" y="5997357"/>
            <a:ext cx="1298492" cy="46166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‘And so’</a:t>
            </a:r>
            <a:endParaRPr/>
          </a:p>
        </p:txBody>
      </p:sp>
      <p:pic>
        <p:nvPicPr>
          <p:cNvPr descr="7-eleven_logo" id="310" name="Google Shape;3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8942" y="2614147"/>
            <a:ext cx="1649292" cy="15943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ngry2.gif" id="311" name="Google Shape;31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0150" y="2659529"/>
            <a:ext cx="2065245" cy="154893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0"/>
          <p:cNvSpPr txBox="1"/>
          <p:nvPr/>
        </p:nvSpPr>
        <p:spPr>
          <a:xfrm>
            <a:off x="995887" y="1713240"/>
            <a:ext cx="7119285" cy="52322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Causal ~어서/아서?  Sequential ~어서/아서?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" name="Google Shape;317;p21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G12.1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clausal connective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~어서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(sequential)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8" name="Google Shape;318;p21"/>
          <p:cNvSpPr txBox="1"/>
          <p:nvPr/>
        </p:nvSpPr>
        <p:spPr>
          <a:xfrm>
            <a:off x="1264828" y="1571160"/>
            <a:ext cx="6577695" cy="52322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Causal ~어서/아서?  Sequential ~어서/아서?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1"/>
          <p:cNvSpPr txBox="1"/>
          <p:nvPr/>
        </p:nvSpPr>
        <p:spPr>
          <a:xfrm>
            <a:off x="2143432" y="4176967"/>
            <a:ext cx="200667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우체국에 가요</a:t>
            </a:r>
            <a:endParaRPr/>
          </a:p>
        </p:txBody>
      </p:sp>
      <p:sp>
        <p:nvSpPr>
          <p:cNvPr id="320" name="Google Shape;320;p21"/>
          <p:cNvSpPr txBox="1"/>
          <p:nvPr/>
        </p:nvSpPr>
        <p:spPr>
          <a:xfrm>
            <a:off x="5167523" y="4176967"/>
            <a:ext cx="200667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편지를 보내요</a:t>
            </a:r>
            <a:endParaRPr/>
          </a:p>
        </p:txBody>
      </p:sp>
      <p:sp>
        <p:nvSpPr>
          <p:cNvPr id="321" name="Google Shape;321;p21"/>
          <p:cNvSpPr txBox="1"/>
          <p:nvPr/>
        </p:nvSpPr>
        <p:spPr>
          <a:xfrm>
            <a:off x="2579615" y="4882004"/>
            <a:ext cx="40003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우체국에 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가서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편지를 보내요.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1"/>
          <p:cNvSpPr txBox="1"/>
          <p:nvPr/>
        </p:nvSpPr>
        <p:spPr>
          <a:xfrm>
            <a:off x="4897645" y="5777354"/>
            <a:ext cx="1542159" cy="461665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‘And then’</a:t>
            </a:r>
            <a:endParaRPr/>
          </a:p>
        </p:txBody>
      </p:sp>
      <p:sp>
        <p:nvSpPr>
          <p:cNvPr id="323" name="Google Shape;323;p21"/>
          <p:cNvSpPr txBox="1"/>
          <p:nvPr/>
        </p:nvSpPr>
        <p:spPr>
          <a:xfrm>
            <a:off x="2845423" y="5777354"/>
            <a:ext cx="1298492" cy="46166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‘And so’</a:t>
            </a:r>
            <a:endParaRPr/>
          </a:p>
        </p:txBody>
      </p:sp>
      <p:pic>
        <p:nvPicPr>
          <p:cNvPr descr="postoffice.jpg" id="324" name="Google Shape;324;p21"/>
          <p:cNvPicPr preferRelativeResize="0"/>
          <p:nvPr/>
        </p:nvPicPr>
        <p:blipFill rotWithShape="1">
          <a:blip r:embed="rId3">
            <a:alphaModFix/>
          </a:blip>
          <a:srcRect b="9164" l="0" r="0" t="0"/>
          <a:stretch/>
        </p:blipFill>
        <p:spPr>
          <a:xfrm>
            <a:off x="2306638" y="2654488"/>
            <a:ext cx="1702806" cy="124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tter.jpeg" id="325" name="Google Shape;32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1680" y="2539765"/>
            <a:ext cx="1398452" cy="1398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Google Shape;330;p22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G12.1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clausal connective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~어서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(sequential)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1" name="Google Shape;331;p22"/>
          <p:cNvSpPr txBox="1"/>
          <p:nvPr/>
        </p:nvSpPr>
        <p:spPr>
          <a:xfrm>
            <a:off x="1264828" y="1601042"/>
            <a:ext cx="6577695" cy="523220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Causal ~어서/아서?  Sequential ~어서/아서?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2"/>
          <p:cNvSpPr txBox="1"/>
          <p:nvPr/>
        </p:nvSpPr>
        <p:spPr>
          <a:xfrm>
            <a:off x="1885136" y="4208463"/>
            <a:ext cx="17173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차가 막혀요</a:t>
            </a:r>
            <a:endParaRPr/>
          </a:p>
        </p:txBody>
      </p:sp>
      <p:sp>
        <p:nvSpPr>
          <p:cNvPr id="333" name="Google Shape;333;p22"/>
          <p:cNvSpPr txBox="1"/>
          <p:nvPr/>
        </p:nvSpPr>
        <p:spPr>
          <a:xfrm>
            <a:off x="4895850" y="4208463"/>
            <a:ext cx="200667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지하철을 타요</a:t>
            </a:r>
            <a:endParaRPr/>
          </a:p>
        </p:txBody>
      </p:sp>
      <p:sp>
        <p:nvSpPr>
          <p:cNvPr id="334" name="Google Shape;334;p22"/>
          <p:cNvSpPr txBox="1"/>
          <p:nvPr/>
        </p:nvSpPr>
        <p:spPr>
          <a:xfrm>
            <a:off x="2390397" y="5002213"/>
            <a:ext cx="36255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차가 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막혀서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지하철을 타요</a:t>
            </a:r>
            <a:endParaRPr/>
          </a:p>
        </p:txBody>
      </p:sp>
      <p:sp>
        <p:nvSpPr>
          <p:cNvPr id="335" name="Google Shape;335;p22"/>
          <p:cNvSpPr txBox="1"/>
          <p:nvPr/>
        </p:nvSpPr>
        <p:spPr>
          <a:xfrm>
            <a:off x="4566520" y="5857875"/>
            <a:ext cx="1542159" cy="461665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‘And then’</a:t>
            </a:r>
            <a:endParaRPr/>
          </a:p>
        </p:txBody>
      </p:sp>
      <p:sp>
        <p:nvSpPr>
          <p:cNvPr id="336" name="Google Shape;336;p22"/>
          <p:cNvSpPr txBox="1"/>
          <p:nvPr/>
        </p:nvSpPr>
        <p:spPr>
          <a:xfrm>
            <a:off x="2725393" y="5857297"/>
            <a:ext cx="1298492" cy="46166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‘And so’</a:t>
            </a:r>
            <a:endParaRPr/>
          </a:p>
        </p:txBody>
      </p:sp>
      <p:pic>
        <p:nvPicPr>
          <p:cNvPr descr="subway.jpg" id="337" name="Google Shape;337;p22"/>
          <p:cNvPicPr preferRelativeResize="0"/>
          <p:nvPr/>
        </p:nvPicPr>
        <p:blipFill rotWithShape="1">
          <a:blip r:embed="rId3">
            <a:alphaModFix/>
          </a:blip>
          <a:srcRect b="13000" l="0" r="0" t="0"/>
          <a:stretch/>
        </p:blipFill>
        <p:spPr>
          <a:xfrm>
            <a:off x="4895850" y="2530638"/>
            <a:ext cx="2142314" cy="14465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khita.jpg" id="338" name="Google Shape;33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9625" y="2426050"/>
            <a:ext cx="1662884" cy="1662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4" name="Google Shape;344;p23"/>
          <p:cNvGraphicFramePr/>
          <p:nvPr/>
        </p:nvGraphicFramePr>
        <p:xfrm>
          <a:off x="945075" y="3556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7412775"/>
              </a:tblGrid>
              <a:tr h="85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BD4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BD4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BD4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BD4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D4B4"/>
                    </a:solidFill>
                  </a:tcPr>
                </a:tc>
              </a:tr>
            </a:tbl>
          </a:graphicData>
        </a:graphic>
      </p:graphicFrame>
      <p:pic>
        <p:nvPicPr>
          <p:cNvPr descr="activity.png" id="345" name="Google Shape;34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533" y="265530"/>
            <a:ext cx="2420112" cy="944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versation.png" id="346" name="Google Shape;346;p23"/>
          <p:cNvPicPr preferRelativeResize="0"/>
          <p:nvPr/>
        </p:nvPicPr>
        <p:blipFill rotWithShape="1">
          <a:blip r:embed="rId4">
            <a:alphaModFix/>
          </a:blip>
          <a:srcRect b="21116" l="0" r="0" t="5392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3"/>
          <p:cNvSpPr txBox="1"/>
          <p:nvPr/>
        </p:nvSpPr>
        <p:spPr>
          <a:xfrm>
            <a:off x="3474645" y="410191"/>
            <a:ext cx="301882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문장 완성하기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Completing Sentences</a:t>
            </a:r>
            <a:endParaRPr/>
          </a:p>
        </p:txBody>
      </p:sp>
      <p:sp>
        <p:nvSpPr>
          <p:cNvPr id="348" name="Google Shape;348;p23"/>
          <p:cNvSpPr txBox="1"/>
          <p:nvPr/>
        </p:nvSpPr>
        <p:spPr>
          <a:xfrm>
            <a:off x="1054533" y="2293360"/>
            <a:ext cx="6337300" cy="1244956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[Example]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 백화점에 가서 뭐 했어요?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B: 백화점에 가서 가방하고 바지를  샀어요.</a:t>
            </a:r>
            <a:endParaRPr/>
          </a:p>
        </p:txBody>
      </p:sp>
      <p:sp>
        <p:nvSpPr>
          <p:cNvPr id="349" name="Google Shape;349;p23"/>
          <p:cNvSpPr txBox="1"/>
          <p:nvPr/>
        </p:nvSpPr>
        <p:spPr>
          <a:xfrm>
            <a:off x="1054533" y="3784040"/>
            <a:ext cx="6964362" cy="27315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아침에 일어나서…..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친구를 만나서…..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한국 식당에 가서….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 생일 파티에 가서….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도서관에 가서….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AutoNum type="arabicPeriod"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스타벅스에 가서….</a:t>
            </a:r>
            <a:endParaRPr/>
          </a:p>
        </p:txBody>
      </p:sp>
      <p:sp>
        <p:nvSpPr>
          <p:cNvPr id="350" name="Google Shape;350;p23"/>
          <p:cNvSpPr txBox="1"/>
          <p:nvPr/>
        </p:nvSpPr>
        <p:spPr>
          <a:xfrm>
            <a:off x="945075" y="1410902"/>
            <a:ext cx="728421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your classmate, have a conversation using given phrases</a:t>
            </a:r>
            <a:b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as in example.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5" name="Google Shape;355;p24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G12.2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Conjectural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~겠~ </a:t>
                      </a:r>
                      <a:endParaRPr b="1" sz="2600" u="none" cap="none" strike="noStrike">
                        <a:solidFill>
                          <a:srgbClr val="FF008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‘I guess/think~’, ‘You must be~’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6" name="Google Shape;356;p24"/>
          <p:cNvSpPr txBox="1"/>
          <p:nvPr/>
        </p:nvSpPr>
        <p:spPr>
          <a:xfrm>
            <a:off x="2366421" y="5055042"/>
            <a:ext cx="4537371" cy="12741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	점심 먹었어요?</a:t>
            </a:r>
            <a:endParaRPr/>
          </a:p>
          <a:p>
            <a:pPr indent="0" lvl="0" marL="0" marR="0" rtl="0" algn="l"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B:	아니요, 아직 못 먹었어요.</a:t>
            </a:r>
            <a:endParaRPr/>
          </a:p>
          <a:p>
            <a:pPr indent="0" lvl="0" marL="0" marR="0" rtl="0" algn="l"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	벌써 3시인데, 배고프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어요.</a:t>
            </a:r>
            <a:endParaRPr/>
          </a:p>
        </p:txBody>
      </p:sp>
      <p:sp>
        <p:nvSpPr>
          <p:cNvPr id="357" name="Google Shape;357;p24"/>
          <p:cNvSpPr txBox="1"/>
          <p:nvPr/>
        </p:nvSpPr>
        <p:spPr>
          <a:xfrm>
            <a:off x="664416" y="1504925"/>
            <a:ext cx="7822172" cy="1200328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~겠~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used to express the speaker's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guess or conjecture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to ask the listener’s guess or conjecture in questions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ekta 4.jpg" id="358" name="Google Shape;3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3432" y="2886179"/>
            <a:ext cx="1790283" cy="2027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3" name="Google Shape;363;p25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G12.2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Conjectural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~겠~ </a:t>
                      </a:r>
                      <a:endParaRPr b="1" sz="2600" u="none" cap="none" strike="noStrike">
                        <a:solidFill>
                          <a:srgbClr val="FF008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‘I guess/think~’, ‘You must be~’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4" name="Google Shape;364;p25"/>
          <p:cNvSpPr txBox="1"/>
          <p:nvPr/>
        </p:nvSpPr>
        <p:spPr>
          <a:xfrm>
            <a:off x="2383383" y="5343196"/>
            <a:ext cx="4012597" cy="8679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	알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어요?</a:t>
            </a:r>
            <a:endParaRPr/>
          </a:p>
          <a:p>
            <a:pPr indent="0" lvl="0" marL="0" marR="0" rtl="0" algn="l"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B:	아니요,  잘 모르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어요.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5"/>
          <p:cNvSpPr txBox="1"/>
          <p:nvPr/>
        </p:nvSpPr>
        <p:spPr>
          <a:xfrm>
            <a:off x="6395980" y="5574028"/>
            <a:ext cx="2147887" cy="461665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🡨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politeness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5"/>
          <p:cNvSpPr txBox="1"/>
          <p:nvPr/>
        </p:nvSpPr>
        <p:spPr>
          <a:xfrm>
            <a:off x="500063" y="1603522"/>
            <a:ext cx="8215312" cy="1304973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its extended function, 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r>
              <a:rPr b="1"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also used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sz="24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raise the level of politeness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알</a:t>
            </a:r>
            <a:r>
              <a:rPr b="1"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어요, 모르</a:t>
            </a:r>
            <a:r>
              <a:rPr b="1"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어요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sound more polite than 알아요, 몰라요.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kaluchita.jpg" id="367" name="Google Shape;36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8890" y="3059079"/>
            <a:ext cx="2188879" cy="2188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2" name="Google Shape;372;p26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G12.2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Conjectural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~겠~ </a:t>
                      </a:r>
                      <a:endParaRPr b="1" sz="2600" u="none" cap="none" strike="noStrike">
                        <a:solidFill>
                          <a:srgbClr val="FF008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‘I guess/think~’, ‘You must be~’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3" name="Google Shape;373;p26"/>
          <p:cNvSpPr txBox="1"/>
          <p:nvPr/>
        </p:nvSpPr>
        <p:spPr>
          <a:xfrm>
            <a:off x="4380985" y="1850438"/>
            <a:ext cx="2716633" cy="4339650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r>
              <a:rPr b="1"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어요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좋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어요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싫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어요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FF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맛있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어요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400">
              <a:solidFill>
                <a:srgbClr val="FF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춥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어요 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피곤하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어요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비싸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어요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재미없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어요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6"/>
          <p:cNvSpPr txBox="1"/>
          <p:nvPr/>
        </p:nvSpPr>
        <p:spPr>
          <a:xfrm>
            <a:off x="2199072" y="1850438"/>
            <a:ext cx="1719715" cy="433965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Dictionary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좋다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싫다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맛있다 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춥다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피곤하다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비싸다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재미없다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7"/>
          <p:cNvSpPr txBox="1"/>
          <p:nvPr/>
        </p:nvSpPr>
        <p:spPr>
          <a:xfrm>
            <a:off x="5413297" y="3042140"/>
            <a:ext cx="265409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must be tired.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피곤하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어요.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7"/>
          <p:cNvSpPr txBox="1"/>
          <p:nvPr/>
        </p:nvSpPr>
        <p:spPr>
          <a:xfrm>
            <a:off x="1109145" y="3042140"/>
            <a:ext cx="2647229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must be nice. OR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must be happy.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좋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어요.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7"/>
          <p:cNvSpPr txBox="1"/>
          <p:nvPr/>
        </p:nvSpPr>
        <p:spPr>
          <a:xfrm>
            <a:off x="5413297" y="5640783"/>
            <a:ext cx="2474480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must be busy.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바쁘</a:t>
            </a:r>
            <a:r>
              <a:rPr lang="en-US" sz="24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겠</a:t>
            </a: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어요.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7"/>
          <p:cNvSpPr txBox="1"/>
          <p:nvPr/>
        </p:nvSpPr>
        <p:spPr>
          <a:xfrm>
            <a:off x="1257452" y="5642503"/>
            <a:ext cx="227162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must be cold.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춥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어요.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3" name="Google Shape;383;p27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G12.2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Conjectural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~겠~ </a:t>
                      </a:r>
                      <a:endParaRPr b="1" sz="2600" u="none" cap="none" strike="noStrike">
                        <a:solidFill>
                          <a:srgbClr val="FF008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‘I guess/think~’, ‘You must be~’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cwuta 3.jpg" id="384" name="Google Shape;38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8494" y="1655468"/>
            <a:ext cx="2070583" cy="13858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ta.jpg" id="385" name="Google Shape;38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4362" y="1578261"/>
            <a:ext cx="1515241" cy="14630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wulta (palam).jpg" id="386" name="Google Shape;38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0550" y="4287085"/>
            <a:ext cx="1549049" cy="13554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hemphyuthehata.jpg" id="387" name="Google Shape;387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76481" y="4014057"/>
            <a:ext cx="1950106" cy="1704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2" name="Google Shape;392;p28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G12.2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Conjectural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~겠~ </a:t>
                      </a:r>
                      <a:endParaRPr b="1" sz="2600" u="none" cap="none" strike="noStrike">
                        <a:solidFill>
                          <a:srgbClr val="FF008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‘I guess/think~’, ‘You must be~’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kimchi" id="393" name="Google Shape;39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7420" y="1788134"/>
            <a:ext cx="2981986" cy="2315923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8"/>
          <p:cNvSpPr txBox="1"/>
          <p:nvPr/>
        </p:nvSpPr>
        <p:spPr>
          <a:xfrm>
            <a:off x="2717401" y="4611940"/>
            <a:ext cx="4100203" cy="4616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 마트에 가서 김치를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샀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어요.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8"/>
          <p:cNvSpPr txBox="1"/>
          <p:nvPr/>
        </p:nvSpPr>
        <p:spPr>
          <a:xfrm>
            <a:off x="2717401" y="5228461"/>
            <a:ext cx="2904611" cy="4616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B: It looks delicious.</a:t>
            </a:r>
            <a:endParaRPr/>
          </a:p>
        </p:txBody>
      </p:sp>
      <p:sp>
        <p:nvSpPr>
          <p:cNvPr id="396" name="Google Shape;396;p28"/>
          <p:cNvSpPr txBox="1"/>
          <p:nvPr/>
        </p:nvSpPr>
        <p:spPr>
          <a:xfrm>
            <a:off x="3107420" y="5228461"/>
            <a:ext cx="2680553" cy="461665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맛있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어요!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1" name="Google Shape;401;p29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G12.2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Conjectural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~겠~ </a:t>
                      </a:r>
                      <a:endParaRPr b="1" sz="2600" u="none" cap="none" strike="noStrike">
                        <a:solidFill>
                          <a:srgbClr val="FF008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‘I guess/think~’, ‘You must be~’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2" name="Google Shape;402;p29"/>
          <p:cNvSpPr txBox="1"/>
          <p:nvPr/>
        </p:nvSpPr>
        <p:spPr>
          <a:xfrm>
            <a:off x="2108336" y="4619105"/>
            <a:ext cx="506204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 오늘 마크하고 영화보러 갈 거예요.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9"/>
          <p:cNvSpPr txBox="1"/>
          <p:nvPr/>
        </p:nvSpPr>
        <p:spPr>
          <a:xfrm>
            <a:off x="2108336" y="5135984"/>
            <a:ext cx="2427303" cy="461665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B: 재미있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어요!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yenghwakwan.jpg" id="404" name="Google Shape;40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329" y="1715848"/>
            <a:ext cx="2734619" cy="2734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" name="Google Shape;105;p3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G12.1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clausal connective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~어서/아서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(sequential)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6" name="Google Shape;106;p3"/>
          <p:cNvSpPr txBox="1"/>
          <p:nvPr/>
        </p:nvSpPr>
        <p:spPr>
          <a:xfrm>
            <a:off x="2380298" y="1912978"/>
            <a:ext cx="6105411" cy="461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저는 오늘 아팠어요. 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그래서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학교에 못 갔어요.</a:t>
            </a:r>
            <a:endParaRPr/>
          </a:p>
        </p:txBody>
      </p:sp>
      <p:sp>
        <p:nvSpPr>
          <p:cNvPr id="107" name="Google Shape;107;p3"/>
          <p:cNvSpPr txBox="1"/>
          <p:nvPr/>
        </p:nvSpPr>
        <p:spPr>
          <a:xfrm>
            <a:off x="2447097" y="4373575"/>
            <a:ext cx="6585728" cy="461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친구를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만났어요. 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그리고 나서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영화를 봤어요.</a:t>
            </a:r>
            <a:endParaRPr/>
          </a:p>
        </p:txBody>
      </p:sp>
      <p:sp>
        <p:nvSpPr>
          <p:cNvPr id="108" name="Google Shape;108;p3"/>
          <p:cNvSpPr txBox="1"/>
          <p:nvPr/>
        </p:nvSpPr>
        <p:spPr>
          <a:xfrm>
            <a:off x="3726120" y="1912978"/>
            <a:ext cx="2313871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아파</a:t>
            </a:r>
            <a:r>
              <a:rPr lang="en-US" sz="2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서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09" name="Google Shape;109;p3"/>
          <p:cNvSpPr txBox="1"/>
          <p:nvPr/>
        </p:nvSpPr>
        <p:spPr>
          <a:xfrm>
            <a:off x="3495045" y="4373575"/>
            <a:ext cx="2846912" cy="461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만나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서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p.wen.jpg"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571" y="1857532"/>
            <a:ext cx="1830444" cy="183044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3241184" y="2605624"/>
            <a:ext cx="3551335" cy="430887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Cause &amp; effect relationship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4295677" y="5030911"/>
            <a:ext cx="1518026" cy="430887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Sequential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ota (yenghwa) 17.jpg" id="113" name="Google Shape;113;p3"/>
          <p:cNvPicPr preferRelativeResize="0"/>
          <p:nvPr/>
        </p:nvPicPr>
        <p:blipFill rotWithShape="1">
          <a:blip r:embed="rId4">
            <a:alphaModFix/>
          </a:blip>
          <a:srcRect b="0" l="15895" r="18570" t="0"/>
          <a:stretch/>
        </p:blipFill>
        <p:spPr>
          <a:xfrm>
            <a:off x="192645" y="4158474"/>
            <a:ext cx="1227963" cy="18737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ta (yenghwa) 18.jpg" id="114" name="Google Shape;114;p3"/>
          <p:cNvPicPr preferRelativeResize="0"/>
          <p:nvPr/>
        </p:nvPicPr>
        <p:blipFill rotWithShape="1">
          <a:blip r:embed="rId5">
            <a:alphaModFix/>
          </a:blip>
          <a:srcRect b="0" l="24053" r="24693" t="0"/>
          <a:stretch/>
        </p:blipFill>
        <p:spPr>
          <a:xfrm>
            <a:off x="1419926" y="4160498"/>
            <a:ext cx="960372" cy="1873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" name="Google Shape;409;p30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G12.2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Conjectural ~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겠</a:t>
                      </a:r>
                      <a:r>
                        <a:rPr b="1" lang="en-US" sz="26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b="1" sz="2600" u="none" cap="none" strike="noStrike">
                        <a:solidFill>
                          <a:srgbClr val="FF008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‘I guess/think~’, ‘You must be~’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0" name="Google Shape;410;p30"/>
          <p:cNvSpPr txBox="1"/>
          <p:nvPr/>
        </p:nvSpPr>
        <p:spPr>
          <a:xfrm>
            <a:off x="501650" y="1428388"/>
            <a:ext cx="8215313" cy="142192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making a conjecture about a </a:t>
            </a:r>
            <a:r>
              <a:rPr b="1" lang="en-US" sz="2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past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lang="en-US" sz="2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completed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event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~었/았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어요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be used. </a:t>
            </a:r>
            <a:endParaRPr/>
          </a:p>
          <a:p>
            <a:pPr indent="0" lvl="0" marL="0" marR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(ex. 맛있</a:t>
            </a:r>
            <a:r>
              <a:rPr lang="en-US" sz="2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었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어요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 재미있</a:t>
            </a:r>
            <a:r>
              <a:rPr lang="en-US" sz="2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었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어요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 좋</a:t>
            </a:r>
            <a:r>
              <a:rPr lang="en-US" sz="2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았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어요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!...)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0"/>
          <p:cNvSpPr txBox="1"/>
          <p:nvPr/>
        </p:nvSpPr>
        <p:spPr>
          <a:xfrm>
            <a:off x="2211301" y="5590698"/>
            <a:ext cx="5341167" cy="8679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	어제 남자 친구하고 데이트 했어요.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B:	좋</a:t>
            </a:r>
            <a:r>
              <a:rPr lang="en-US" sz="2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았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어요!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kongwen 2.jpg" id="412" name="Google Shape;41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9100" y="3194488"/>
            <a:ext cx="3080926" cy="22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7" name="Google Shape;417;p31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G12.2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Conjectural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~겠~ </a:t>
                      </a:r>
                      <a:endParaRPr b="1" sz="2600" u="none" cap="none" strike="noStrike">
                        <a:solidFill>
                          <a:srgbClr val="FF008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‘I guess/think~’, ‘You must be~’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8" name="Google Shape;418;p31"/>
          <p:cNvSpPr txBox="1"/>
          <p:nvPr/>
        </p:nvSpPr>
        <p:spPr>
          <a:xfrm>
            <a:off x="455119" y="4593620"/>
            <a:ext cx="412066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3225" lvl="0" marL="40322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 어제 텔레비전을 너무 많이 봤어요.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B: (머리가 아프다)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1"/>
          <p:cNvSpPr txBox="1"/>
          <p:nvPr/>
        </p:nvSpPr>
        <p:spPr>
          <a:xfrm>
            <a:off x="926297" y="5578207"/>
            <a:ext cx="2878060" cy="461963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머리가 아프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어요.</a:t>
            </a:r>
            <a:endParaRPr/>
          </a:p>
        </p:txBody>
      </p:sp>
      <p:pic>
        <p:nvPicPr>
          <p:cNvPr descr="pota (theylleypicen) 15.jpg" id="420" name="Google Shape;4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297" y="1697283"/>
            <a:ext cx="2755247" cy="27552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him 2.jpg" id="421" name="Google Shape;42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4921" y="1838374"/>
            <a:ext cx="2366032" cy="2315762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1"/>
          <p:cNvSpPr/>
          <p:nvPr/>
        </p:nvSpPr>
        <p:spPr>
          <a:xfrm>
            <a:off x="5190231" y="4600173"/>
            <a:ext cx="3775795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3225" lvl="0" marL="40322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 어젯밤에 3시간밖에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못 잤어요. 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3225" lvl="0" marL="403225" marR="0" rtl="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B: (피곤하다)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1"/>
          <p:cNvSpPr txBox="1"/>
          <p:nvPr/>
        </p:nvSpPr>
        <p:spPr>
          <a:xfrm>
            <a:off x="5603818" y="5593415"/>
            <a:ext cx="2352526" cy="461665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피곤하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어요.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8" name="Google Shape;428;p32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G12.2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Conjectural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~겠~ </a:t>
                      </a:r>
                      <a:endParaRPr b="1" sz="2600" u="none" cap="none" strike="noStrike">
                        <a:solidFill>
                          <a:srgbClr val="FF008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‘I guess/think~’, ‘You must be~’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9" name="Google Shape;429;p32"/>
          <p:cNvSpPr txBox="1"/>
          <p:nvPr/>
        </p:nvSpPr>
        <p:spPr>
          <a:xfrm>
            <a:off x="455119" y="4593620"/>
            <a:ext cx="412066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3225" lvl="0" marL="40322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 새 신발을 신었는데 발이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아파요.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B: (불편하다)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2"/>
          <p:cNvSpPr txBox="1"/>
          <p:nvPr/>
        </p:nvSpPr>
        <p:spPr>
          <a:xfrm>
            <a:off x="926297" y="5585058"/>
            <a:ext cx="2137661" cy="461665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불편하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어요.</a:t>
            </a:r>
            <a:endParaRPr/>
          </a:p>
        </p:txBody>
      </p:sp>
      <p:sp>
        <p:nvSpPr>
          <p:cNvPr id="431" name="Google Shape;431;p32"/>
          <p:cNvSpPr/>
          <p:nvPr/>
        </p:nvSpPr>
        <p:spPr>
          <a:xfrm>
            <a:off x="5190231" y="4600173"/>
            <a:ext cx="3775795" cy="1003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3225" lvl="0" marL="40322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 백화점에서 옷을 샀어요. 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3225" lvl="0" marL="403225" marR="0" rtl="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B: (비싸다)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2"/>
          <p:cNvSpPr txBox="1"/>
          <p:nvPr/>
        </p:nvSpPr>
        <p:spPr>
          <a:xfrm>
            <a:off x="5603818" y="5157144"/>
            <a:ext cx="2352526" cy="461665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비싸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어요.</a:t>
            </a:r>
            <a:endParaRPr/>
          </a:p>
        </p:txBody>
      </p:sp>
      <p:pic>
        <p:nvPicPr>
          <p:cNvPr descr="syophing.jpg" id="433" name="Google Shape;43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2242" y="1541518"/>
            <a:ext cx="2883286" cy="28832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twita 2.jpg" id="434" name="Google Shape;43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2926" y="1904108"/>
            <a:ext cx="2471886" cy="2520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9" name="Google Shape;439;p33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G12.2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Conjectural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~겠~ </a:t>
                      </a:r>
                      <a:endParaRPr b="1" sz="2600" u="none" cap="none" strike="noStrike">
                        <a:solidFill>
                          <a:srgbClr val="FF008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‘I guess/think~’, ‘You must be~’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0" name="Google Shape;440;p33"/>
          <p:cNvSpPr txBox="1"/>
          <p:nvPr/>
        </p:nvSpPr>
        <p:spPr>
          <a:xfrm>
            <a:off x="455119" y="4593620"/>
            <a:ext cx="412066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3225" lvl="0" marL="40322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 이번 학기에 7과목이나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들어요.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B: (바쁘다)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3"/>
          <p:cNvSpPr txBox="1"/>
          <p:nvPr/>
        </p:nvSpPr>
        <p:spPr>
          <a:xfrm>
            <a:off x="926297" y="5603525"/>
            <a:ext cx="2137661" cy="461665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바쁘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어요.</a:t>
            </a:r>
            <a:endParaRPr/>
          </a:p>
        </p:txBody>
      </p:sp>
      <p:sp>
        <p:nvSpPr>
          <p:cNvPr id="442" name="Google Shape;442;p33"/>
          <p:cNvSpPr/>
          <p:nvPr/>
        </p:nvSpPr>
        <p:spPr>
          <a:xfrm>
            <a:off x="5190231" y="4600173"/>
            <a:ext cx="3775795" cy="1003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3225" lvl="0" marL="40322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 5시간이나 공부했어요. 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3225" lvl="0" marL="403225" marR="0" rtl="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B: (피곤하다)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3"/>
          <p:cNvSpPr txBox="1"/>
          <p:nvPr/>
        </p:nvSpPr>
        <p:spPr>
          <a:xfrm>
            <a:off x="5603818" y="5141860"/>
            <a:ext cx="2352526" cy="461665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피곤하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어요.</a:t>
            </a:r>
            <a:endParaRPr/>
          </a:p>
        </p:txBody>
      </p:sp>
      <p:pic>
        <p:nvPicPr>
          <p:cNvPr descr="kaluchita.jpg" id="444" name="Google Shape;4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8511" y="1861812"/>
            <a:ext cx="2471517" cy="2471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ongpwuhata 3.jpg" id="445" name="Google Shape;44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8060" y="1940918"/>
            <a:ext cx="2392411" cy="2392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" name="Google Shape;450;p34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G12.2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Conjectural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~겠~ </a:t>
                      </a:r>
                      <a:endParaRPr b="1" sz="2600" u="none" cap="none" strike="noStrike">
                        <a:solidFill>
                          <a:srgbClr val="FF008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‘I guess/think~’, ‘You must be~’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1" name="Google Shape;451;p34"/>
          <p:cNvSpPr txBox="1"/>
          <p:nvPr/>
        </p:nvSpPr>
        <p:spPr>
          <a:xfrm>
            <a:off x="455119" y="4593620"/>
            <a:ext cx="412066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3225" lvl="0" marL="40322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 텔레비전을 너무 많이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봤어요.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B: (눈이 아프다)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4"/>
          <p:cNvSpPr txBox="1"/>
          <p:nvPr/>
        </p:nvSpPr>
        <p:spPr>
          <a:xfrm>
            <a:off x="926297" y="5578505"/>
            <a:ext cx="2440025" cy="461665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눈이 아프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어요.</a:t>
            </a:r>
            <a:endParaRPr/>
          </a:p>
        </p:txBody>
      </p:sp>
      <p:sp>
        <p:nvSpPr>
          <p:cNvPr id="453" name="Google Shape;453;p34"/>
          <p:cNvSpPr/>
          <p:nvPr/>
        </p:nvSpPr>
        <p:spPr>
          <a:xfrm>
            <a:off x="5190231" y="4600173"/>
            <a:ext cx="3775795" cy="1003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03225" lvl="0" marL="40322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 바람이 많이 불어요. 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3225" lvl="0" marL="403225" marR="0" rtl="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B: (춥다)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4"/>
          <p:cNvSpPr txBox="1"/>
          <p:nvPr/>
        </p:nvSpPr>
        <p:spPr>
          <a:xfrm>
            <a:off x="5603818" y="5141860"/>
            <a:ext cx="2352526" cy="461665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춥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어요.</a:t>
            </a:r>
            <a:endParaRPr/>
          </a:p>
        </p:txBody>
      </p:sp>
      <p:pic>
        <p:nvPicPr>
          <p:cNvPr descr="pota (theylleypicen) 13.jpg" id="455" name="Google Shape;45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297" y="1940918"/>
            <a:ext cx="2439072" cy="2439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wulta (palam).jpg" id="456" name="Google Shape;45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5554" y="1883586"/>
            <a:ext cx="2853033" cy="2496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" name="Google Shape;461;p35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G12.2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Conjectural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~겠~ </a:t>
                      </a:r>
                      <a:endParaRPr b="1" sz="2600" u="none" cap="none" strike="noStrike">
                        <a:solidFill>
                          <a:srgbClr val="FF008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‘I guess/think~’, ‘You must be~’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2" name="Google Shape;462;p35"/>
          <p:cNvSpPr txBox="1"/>
          <p:nvPr/>
        </p:nvSpPr>
        <p:spPr>
          <a:xfrm>
            <a:off x="1637209" y="1637169"/>
            <a:ext cx="5886025" cy="2653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 오늘 제 친구가 한국에서 와요.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B: (좋다)      몇 시 비행기예요?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 10시 비행기예요.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B: 지금 10시 50분이에요.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벌써 (도착하다)</a:t>
            </a:r>
            <a:endParaRPr/>
          </a:p>
        </p:txBody>
      </p:sp>
      <p:sp>
        <p:nvSpPr>
          <p:cNvPr id="463" name="Google Shape;463;p35"/>
          <p:cNvSpPr/>
          <p:nvPr/>
        </p:nvSpPr>
        <p:spPr>
          <a:xfrm>
            <a:off x="2032188" y="2242292"/>
            <a:ext cx="1298261" cy="484077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좋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어요.</a:t>
            </a:r>
            <a:endParaRPr/>
          </a:p>
        </p:txBody>
      </p:sp>
      <p:sp>
        <p:nvSpPr>
          <p:cNvPr id="464" name="Google Shape;464;p35"/>
          <p:cNvSpPr/>
          <p:nvPr/>
        </p:nvSpPr>
        <p:spPr>
          <a:xfrm>
            <a:off x="2760251" y="3806126"/>
            <a:ext cx="2030867" cy="484077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도착</a:t>
            </a:r>
            <a:r>
              <a:rPr lang="en-US" sz="2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했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어요.</a:t>
            </a:r>
            <a:endParaRPr/>
          </a:p>
        </p:txBody>
      </p:sp>
      <p:pic>
        <p:nvPicPr>
          <p:cNvPr descr="공항.jpg" id="465" name="Google Shape;46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0041" y="4641252"/>
            <a:ext cx="3303529" cy="1887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" name="Google Shape;471;p36"/>
          <p:cNvGraphicFramePr/>
          <p:nvPr/>
        </p:nvGraphicFramePr>
        <p:xfrm>
          <a:off x="945075" y="3556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7412775"/>
              </a:tblGrid>
              <a:tr h="85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BD4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BD4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BD4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BD4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D4B4"/>
                    </a:solidFill>
                  </a:tcPr>
                </a:tc>
              </a:tr>
            </a:tbl>
          </a:graphicData>
        </a:graphic>
      </p:graphicFrame>
      <p:pic>
        <p:nvPicPr>
          <p:cNvPr descr="activity.png" id="472" name="Google Shape;47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533" y="265530"/>
            <a:ext cx="2420112" cy="944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versation.png" id="473" name="Google Shape;473;p36"/>
          <p:cNvPicPr preferRelativeResize="0"/>
          <p:nvPr/>
        </p:nvPicPr>
        <p:blipFill rotWithShape="1">
          <a:blip r:embed="rId4">
            <a:alphaModFix/>
          </a:blip>
          <a:srcRect b="21116" l="0" r="0" t="5392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6"/>
          <p:cNvSpPr txBox="1"/>
          <p:nvPr/>
        </p:nvSpPr>
        <p:spPr>
          <a:xfrm>
            <a:off x="3474645" y="582484"/>
            <a:ext cx="372763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Responding with ~겠어요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6"/>
          <p:cNvSpPr txBox="1"/>
          <p:nvPr/>
        </p:nvSpPr>
        <p:spPr>
          <a:xfrm>
            <a:off x="1262074" y="2100597"/>
            <a:ext cx="5220761" cy="1304973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[Example]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 어제 3시간밖에 못 잤어요.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B: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피곤하</a:t>
            </a:r>
            <a:r>
              <a:rPr b="1"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어요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6"/>
          <p:cNvSpPr txBox="1"/>
          <p:nvPr/>
        </p:nvSpPr>
        <p:spPr>
          <a:xfrm>
            <a:off x="1262074" y="3556901"/>
            <a:ext cx="5395141" cy="2857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지난 주말에 “엑스맨” 영화를 봤어요.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다음 달에 결혼할 거예요.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어제 세 시간 동안 운동했어요.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저녁에 불고기를 먹을 거예요.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룸메이트가 제 피자를 다 먹었어요.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지난 달에 BMW 차를 샀어요.</a:t>
            </a:r>
            <a:endParaRPr/>
          </a:p>
        </p:txBody>
      </p:sp>
      <p:sp>
        <p:nvSpPr>
          <p:cNvPr id="477" name="Google Shape;477;p36"/>
          <p:cNvSpPr txBox="1"/>
          <p:nvPr/>
        </p:nvSpPr>
        <p:spPr>
          <a:xfrm>
            <a:off x="945075" y="1410902"/>
            <a:ext cx="7186044" cy="446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 an appropriate response to the given sentences.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lta.jpg" id="478" name="Google Shape;47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6798" y="1983616"/>
            <a:ext cx="2115009" cy="204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9419" y="2272615"/>
            <a:ext cx="2541379" cy="157104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4" name="Google Shape;484;p37"/>
          <p:cNvGraphicFramePr/>
          <p:nvPr/>
        </p:nvGraphicFramePr>
        <p:xfrm>
          <a:off x="1000501" y="4170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3529825"/>
                <a:gridCol w="3839250"/>
              </a:tblGrid>
              <a:tr h="518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Conversation 2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8CB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CB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CB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CB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CB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가족 사진이 잘 나왔네요.</a:t>
                      </a:r>
                      <a:endParaRPr b="1" sz="2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8CB3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CB3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CB3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CB3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5" name="Google Shape;485;p37"/>
          <p:cNvSpPr txBox="1"/>
          <p:nvPr/>
        </p:nvSpPr>
        <p:spPr>
          <a:xfrm>
            <a:off x="410859" y="1164315"/>
            <a:ext cx="8229600" cy="5380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민지: 	부모님 연세가 어떻게 되세요?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우진: 	아버지는 쉰다섯이시고 어머니는 쉰셋이세요.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(taking a photo out of his bag)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여기 우리 가족 사진이 있는데 보실래요?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민지: 	어머, 사진이 참 잘 나왔</a:t>
            </a:r>
            <a:r>
              <a:rPr b="1" lang="en-US" sz="22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네요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이 사진 언제 찍었어요?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우진: 	작년 할머니 생신에 찍었어요.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민지: 	여기 노란 한복을 입</a:t>
            </a:r>
            <a:r>
              <a:rPr b="1" lang="en-US" sz="22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은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분이 할머니세요?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우진: 	네.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민지: 	여기 키가  큰 분은 형님이시지요?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우진: 	네, 우리 형이에요. 지금 대학원에 다녀요.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민지: 	우진 씨가 형님이랑 눈이 닮았네요. 		</a:t>
            </a:r>
            <a:endParaRPr/>
          </a:p>
        </p:txBody>
      </p:sp>
      <p:sp>
        <p:nvSpPr>
          <p:cNvPr id="486" name="Google Shape;486;p37"/>
          <p:cNvSpPr txBox="1"/>
          <p:nvPr/>
        </p:nvSpPr>
        <p:spPr>
          <a:xfrm>
            <a:off x="4736758" y="2940071"/>
            <a:ext cx="9525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G12.4</a:t>
            </a: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7"/>
          <p:cNvSpPr txBox="1"/>
          <p:nvPr/>
        </p:nvSpPr>
        <p:spPr>
          <a:xfrm>
            <a:off x="6140825" y="4274429"/>
            <a:ext cx="9525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G12.5</a:t>
            </a:r>
            <a:endParaRPr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8" name="Google Shape;48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329" y="437350"/>
            <a:ext cx="581801" cy="49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3" name="Google Shape;493;p38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G12.3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Sentence Ending [Stem +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네요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]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4" name="Google Shape;494;p38"/>
          <p:cNvSpPr txBox="1"/>
          <p:nvPr/>
        </p:nvSpPr>
        <p:spPr>
          <a:xfrm>
            <a:off x="1067787" y="1213638"/>
            <a:ext cx="7045272" cy="446276"/>
          </a:xfrm>
          <a:prstGeom prst="rect">
            <a:avLst/>
          </a:prstGeom>
          <a:solidFill>
            <a:srgbClr val="F2DCD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Speaker’s </a:t>
            </a:r>
            <a:r>
              <a:rPr lang="en-US" sz="23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spontaneous reaction</a:t>
            </a: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new information. 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8"/>
          <p:cNvSpPr txBox="1"/>
          <p:nvPr/>
        </p:nvSpPr>
        <p:spPr>
          <a:xfrm>
            <a:off x="2106707" y="4902634"/>
            <a:ext cx="1734569" cy="1191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It’s pretty!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예쁘</a:t>
            </a:r>
            <a:r>
              <a:rPr lang="en-US" sz="28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네요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ekta 2.jpg" id="496" name="Google Shape;49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8117" y="2525059"/>
            <a:ext cx="1723808" cy="1993153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8"/>
          <p:cNvSpPr txBox="1"/>
          <p:nvPr/>
        </p:nvSpPr>
        <p:spPr>
          <a:xfrm>
            <a:off x="5386234" y="4902634"/>
            <a:ext cx="2233729" cy="1191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It’s delicious!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맛있</a:t>
            </a:r>
            <a:r>
              <a:rPr lang="en-US" sz="28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네요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wuta 5.jpg" id="498" name="Google Shape;49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1818" y="2525059"/>
            <a:ext cx="3315414" cy="1988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3" name="Google Shape;503;p39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G12.3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Sentence Ending [Stem +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네요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]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4" name="Google Shape;504;p39"/>
          <p:cNvSpPr txBox="1"/>
          <p:nvPr/>
        </p:nvSpPr>
        <p:spPr>
          <a:xfrm>
            <a:off x="963199" y="1094108"/>
            <a:ext cx="7045272" cy="929998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Speaker’s </a:t>
            </a:r>
            <a:r>
              <a:rPr lang="en-US" sz="23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emotion</a:t>
            </a: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(surprise, admiration, sympathy),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is often </a:t>
            </a:r>
            <a:r>
              <a:rPr lang="en-US" sz="23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contrary</a:t>
            </a: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the expectation. </a:t>
            </a:r>
            <a:endParaRPr/>
          </a:p>
        </p:txBody>
      </p:sp>
      <p:sp>
        <p:nvSpPr>
          <p:cNvPr id="505" name="Google Shape;505;p39"/>
          <p:cNvSpPr txBox="1"/>
          <p:nvPr/>
        </p:nvSpPr>
        <p:spPr>
          <a:xfrm>
            <a:off x="500172" y="4559165"/>
            <a:ext cx="4140827" cy="1073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road is very congested!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길이 아주 막히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네요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khita.jpg" id="506" name="Google Shape;50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8823" y="2384461"/>
            <a:ext cx="2177049" cy="217704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9"/>
          <p:cNvSpPr txBox="1"/>
          <p:nvPr/>
        </p:nvSpPr>
        <p:spPr>
          <a:xfrm>
            <a:off x="5377709" y="4550174"/>
            <a:ext cx="3035807" cy="1034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It’s already 4 o’clock!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벌써 네 시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네요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our_Oclock.jpg" id="508" name="Google Shape;50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1647" y="2517588"/>
            <a:ext cx="1912471" cy="1912471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9"/>
          <p:cNvSpPr txBox="1"/>
          <p:nvPr/>
        </p:nvSpPr>
        <p:spPr>
          <a:xfrm>
            <a:off x="1295521" y="5678703"/>
            <a:ext cx="2666331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(몰랐어요 I didn’t know.)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9"/>
          <p:cNvSpPr txBox="1"/>
          <p:nvPr/>
        </p:nvSpPr>
        <p:spPr>
          <a:xfrm>
            <a:off x="5377709" y="5678703"/>
            <a:ext cx="3257454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(몰랐어요 I didn’t know.)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(시간이 빠르네요 Time is fast.)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/>
          <p:nvPr/>
        </p:nvSpPr>
        <p:spPr>
          <a:xfrm>
            <a:off x="0" y="2365359"/>
            <a:ext cx="9144000" cy="3559339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0" name="Google Shape;120;p4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G12.1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clausal connective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~어서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(sequential)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1" name="Google Shape;121;p4"/>
          <p:cNvSpPr txBox="1"/>
          <p:nvPr/>
        </p:nvSpPr>
        <p:spPr>
          <a:xfrm>
            <a:off x="3140048" y="1664924"/>
            <a:ext cx="2796897" cy="461665"/>
          </a:xfrm>
          <a:prstGeom prst="rect">
            <a:avLst/>
          </a:prstGeom>
          <a:solidFill>
            <a:srgbClr val="DAEEF3"/>
          </a:solidFill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나의 하루 (My Day)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l.enata 2.jpg" id="122" name="Google Shape;1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5312" y="2564960"/>
            <a:ext cx="2435915" cy="239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 txBox="1"/>
          <p:nvPr/>
        </p:nvSpPr>
        <p:spPr>
          <a:xfrm>
            <a:off x="1014534" y="4935341"/>
            <a:ext cx="35229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got up in the morning, </a:t>
            </a:r>
            <a:r>
              <a:rPr lang="en-US" sz="18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and then</a:t>
            </a:r>
            <a:endParaRPr sz="1800">
              <a:solidFill>
                <a:srgbClr val="FF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untonghata.jpg" id="124" name="Google Shape;12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6505" y="2594389"/>
            <a:ext cx="2082464" cy="237038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 txBox="1"/>
          <p:nvPr/>
        </p:nvSpPr>
        <p:spPr>
          <a:xfrm>
            <a:off x="5936945" y="4935341"/>
            <a:ext cx="13684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exercised.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1171310" y="5304673"/>
            <a:ext cx="296564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저는 아침에 일어나</a:t>
            </a:r>
            <a:r>
              <a:rPr lang="en-US" sz="26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서</a:t>
            </a:r>
            <a:endParaRPr sz="2600">
              <a:solidFill>
                <a:srgbClr val="FF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5744812" y="5304673"/>
            <a:ext cx="171089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운동했어요.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5" name="Google Shape;515;p40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G12.3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Sentence Ending [Stem +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네요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]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6" name="Google Shape;516;p40"/>
          <p:cNvSpPr txBox="1"/>
          <p:nvPr/>
        </p:nvSpPr>
        <p:spPr>
          <a:xfrm>
            <a:off x="963199" y="1094108"/>
            <a:ext cx="7045272" cy="929998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Speaker’s </a:t>
            </a:r>
            <a:r>
              <a:rPr lang="en-US" sz="23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emotion</a:t>
            </a: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(surprise, admiration, sympathy),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is often </a:t>
            </a:r>
            <a:r>
              <a:rPr lang="en-US" sz="23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contrary</a:t>
            </a: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the expectation. </a:t>
            </a:r>
            <a:endParaRPr/>
          </a:p>
        </p:txBody>
      </p:sp>
      <p:pic>
        <p:nvPicPr>
          <p:cNvPr descr="kata.jpg" id="517" name="Google Shape;51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049" y="2422711"/>
            <a:ext cx="3484461" cy="2179171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0"/>
          <p:cNvSpPr txBox="1"/>
          <p:nvPr/>
        </p:nvSpPr>
        <p:spPr>
          <a:xfrm>
            <a:off x="192646" y="4826000"/>
            <a:ext cx="4227045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소피아 씨가 벌써 학교에 갔어요.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40"/>
          <p:cNvSpPr txBox="1"/>
          <p:nvPr/>
        </p:nvSpPr>
        <p:spPr>
          <a:xfrm>
            <a:off x="4738981" y="4826000"/>
            <a:ext cx="4227045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소피아 씨가 벌써 학교에 갔</a:t>
            </a:r>
            <a:r>
              <a:rPr lang="en-US" sz="25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네요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40"/>
          <p:cNvSpPr txBox="1"/>
          <p:nvPr/>
        </p:nvSpPr>
        <p:spPr>
          <a:xfrm>
            <a:off x="192646" y="5303054"/>
            <a:ext cx="4027152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Sophia already went to school.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40"/>
          <p:cNvSpPr txBox="1"/>
          <p:nvPr/>
        </p:nvSpPr>
        <p:spPr>
          <a:xfrm>
            <a:off x="4738981" y="5303054"/>
            <a:ext cx="402715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Sophia already went to school.</a:t>
            </a:r>
            <a:b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2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I thought she was still here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.)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6" name="Google Shape;526;p41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G12.3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Sentence Ending [Stem +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네요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]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7" name="Google Shape;527;p41"/>
          <p:cNvSpPr txBox="1"/>
          <p:nvPr/>
        </p:nvSpPr>
        <p:spPr>
          <a:xfrm>
            <a:off x="963199" y="1228579"/>
            <a:ext cx="7045272" cy="800219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-US" sz="23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겠</a:t>
            </a:r>
            <a:r>
              <a:rPr lang="en-US" sz="23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네요</a:t>
            </a: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Speaker’s realization of what would happen to the given point </a:t>
            </a:r>
            <a:endParaRPr/>
          </a:p>
        </p:txBody>
      </p:sp>
      <p:pic>
        <p:nvPicPr>
          <p:cNvPr descr="cam 2.jpg" id="528" name="Google Shape;52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1295" y="2141717"/>
            <a:ext cx="2868706" cy="28687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ne hour.gif" id="529" name="Google Shape;52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3031" y="2272331"/>
            <a:ext cx="1449357" cy="1703368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1"/>
          <p:cNvSpPr txBox="1"/>
          <p:nvPr/>
        </p:nvSpPr>
        <p:spPr>
          <a:xfrm>
            <a:off x="2525060" y="4747674"/>
            <a:ext cx="4105248" cy="1573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A: 어제 한 시간 밖에 못 잤어요.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B: 피곤하</a:t>
            </a:r>
            <a:r>
              <a:rPr lang="en-US" sz="250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겠</a:t>
            </a:r>
            <a:r>
              <a:rPr lang="en-US" sz="25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네요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 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(I guess you must be tired!)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1"/>
          <p:cNvSpPr txBox="1"/>
          <p:nvPr/>
        </p:nvSpPr>
        <p:spPr>
          <a:xfrm>
            <a:off x="2906058" y="5379755"/>
            <a:ext cx="2121648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6" name="Google Shape;536;p42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G12.3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Sentence Ending [Stem +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네요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]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pwulta (palam).jpg" id="537" name="Google Shape;53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7627" y="1646390"/>
            <a:ext cx="2884349" cy="252380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2"/>
          <p:cNvSpPr txBox="1"/>
          <p:nvPr/>
        </p:nvSpPr>
        <p:spPr>
          <a:xfrm>
            <a:off x="1824652" y="4462081"/>
            <a:ext cx="1401633" cy="1112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It’s cold!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춥</a:t>
            </a:r>
            <a:r>
              <a:rPr lang="en-US" sz="26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네요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tal.jpg" id="539" name="Google Shape;53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7421" y="1702063"/>
            <a:ext cx="2438645" cy="243864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2"/>
          <p:cNvSpPr txBox="1"/>
          <p:nvPr/>
        </p:nvSpPr>
        <p:spPr>
          <a:xfrm>
            <a:off x="5543869" y="4462081"/>
            <a:ext cx="1828182" cy="1112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She’s cute!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귀엽</a:t>
            </a:r>
            <a:r>
              <a:rPr lang="en-US" sz="26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네요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5" name="Google Shape;545;p43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G12.3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Sentence Ending [Stem +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네요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]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6" name="Google Shape;546;p43"/>
          <p:cNvSpPr txBox="1"/>
          <p:nvPr/>
        </p:nvSpPr>
        <p:spPr>
          <a:xfrm>
            <a:off x="1061912" y="4462081"/>
            <a:ext cx="2927116" cy="1112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bicycle is fast!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자전거가 빠르</a:t>
            </a:r>
            <a:r>
              <a:rPr lang="en-US" sz="26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네요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3"/>
          <p:cNvSpPr txBox="1"/>
          <p:nvPr/>
        </p:nvSpPr>
        <p:spPr>
          <a:xfrm>
            <a:off x="5293801" y="4462081"/>
            <a:ext cx="2328319" cy="1112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It’s interesting!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재미있</a:t>
            </a:r>
            <a:r>
              <a:rPr lang="en-US" sz="26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네요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acenke 2.jpg" id="548" name="Google Shape;54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6691" y="1709110"/>
            <a:ext cx="3128053" cy="24082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ukcang.jpg" id="549" name="Google Shape;54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4419" y="1709110"/>
            <a:ext cx="2520696" cy="2520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4" name="Google Shape;554;p44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G12.3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Sentence Ending [Stem +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네요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]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5" name="Google Shape;555;p44"/>
          <p:cNvSpPr txBox="1"/>
          <p:nvPr/>
        </p:nvSpPr>
        <p:spPr>
          <a:xfrm>
            <a:off x="5563662" y="4462081"/>
            <a:ext cx="2013291" cy="1112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It’s snowing!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눈이 오</a:t>
            </a:r>
            <a:r>
              <a:rPr lang="en-US" sz="26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네요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4"/>
          <p:cNvSpPr txBox="1"/>
          <p:nvPr/>
        </p:nvSpPr>
        <p:spPr>
          <a:xfrm>
            <a:off x="1694239" y="4462081"/>
            <a:ext cx="1811999" cy="1112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It’s raining!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비가 오</a:t>
            </a:r>
            <a:r>
              <a:rPr lang="en-US" sz="26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네요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ta (nwun) 4.jpg" id="557" name="Google Shape;55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6750" y="1775517"/>
            <a:ext cx="2742155" cy="2367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 4.jpg" id="558" name="Google Shape;55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956" y="1716070"/>
            <a:ext cx="2817391" cy="2426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" name="Google Shape;563;p45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G12.3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Sentence Ending [Stem +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네요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]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4" name="Google Shape;564;p45"/>
          <p:cNvSpPr txBox="1"/>
          <p:nvPr/>
        </p:nvSpPr>
        <p:spPr>
          <a:xfrm>
            <a:off x="2745000" y="4658566"/>
            <a:ext cx="3571570" cy="1112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 유미 씨는 어디있어요?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B: There she comes!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45"/>
          <p:cNvSpPr txBox="1"/>
          <p:nvPr/>
        </p:nvSpPr>
        <p:spPr>
          <a:xfrm>
            <a:off x="3229598" y="5278735"/>
            <a:ext cx="3856707" cy="4924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저기 오</a:t>
            </a:r>
            <a:r>
              <a:rPr lang="en-US" sz="26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네요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ta.jpg" id="566" name="Google Shape;56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0768" y="1361025"/>
            <a:ext cx="1943704" cy="3140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1" name="Google Shape;571;p46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G12.3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Sentence Ending [Stem +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네요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]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72" name="Google Shape;572;p46"/>
          <p:cNvSpPr txBox="1"/>
          <p:nvPr/>
        </p:nvSpPr>
        <p:spPr>
          <a:xfrm>
            <a:off x="2020933" y="4658566"/>
            <a:ext cx="5535703" cy="1632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 서울에 얼마나 살았어요?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B: 15년 살았어요.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 You lived for a long time in Seoul.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46"/>
          <p:cNvSpPr txBox="1"/>
          <p:nvPr/>
        </p:nvSpPr>
        <p:spPr>
          <a:xfrm>
            <a:off x="2474175" y="5799851"/>
            <a:ext cx="5220665" cy="4924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서울에서 오래 살</a:t>
            </a:r>
            <a:r>
              <a:rPr lang="en-US" sz="260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았</a:t>
            </a:r>
            <a:r>
              <a:rPr lang="en-US" sz="26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네요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book2_L11_03.jpg" id="574" name="Google Shape;57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4175" y="1128456"/>
            <a:ext cx="4301962" cy="3387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0" name="Google Shape;580;p47"/>
          <p:cNvGraphicFramePr/>
          <p:nvPr/>
        </p:nvGraphicFramePr>
        <p:xfrm>
          <a:off x="945075" y="3556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7412775"/>
              </a:tblGrid>
              <a:tr h="85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BD4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BD4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BD4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BD4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D4B4"/>
                    </a:solidFill>
                  </a:tcPr>
                </a:tc>
              </a:tr>
            </a:tbl>
          </a:graphicData>
        </a:graphic>
      </p:graphicFrame>
      <p:pic>
        <p:nvPicPr>
          <p:cNvPr descr="activity.png" id="581" name="Google Shape;58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533" y="265530"/>
            <a:ext cx="2420112" cy="944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versation.png" id="582" name="Google Shape;582;p47"/>
          <p:cNvPicPr preferRelativeResize="0"/>
          <p:nvPr/>
        </p:nvPicPr>
        <p:blipFill rotWithShape="1">
          <a:blip r:embed="rId4">
            <a:alphaModFix/>
          </a:blip>
          <a:srcRect b="21116" l="0" r="0" t="5392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7"/>
          <p:cNvSpPr txBox="1"/>
          <p:nvPr/>
        </p:nvSpPr>
        <p:spPr>
          <a:xfrm>
            <a:off x="3474645" y="348636"/>
            <a:ext cx="2702977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리플 달기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Leaving Comments</a:t>
            </a:r>
            <a:endParaRPr/>
          </a:p>
        </p:txBody>
      </p:sp>
      <p:pic>
        <p:nvPicPr>
          <p:cNvPr descr="instagram.png" id="584" name="Google Shape;584;p47"/>
          <p:cNvPicPr preferRelativeResize="0"/>
          <p:nvPr/>
        </p:nvPicPr>
        <p:blipFill rotWithShape="1">
          <a:blip r:embed="rId5">
            <a:alphaModFix/>
          </a:blip>
          <a:srcRect b="0" l="0" r="0" t="93650"/>
          <a:stretch/>
        </p:blipFill>
        <p:spPr>
          <a:xfrm>
            <a:off x="945075" y="5700145"/>
            <a:ext cx="3119856" cy="3521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tflix.jpg" id="585" name="Google Shape;585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7217" y="2185637"/>
            <a:ext cx="3119856" cy="2133564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47"/>
          <p:cNvSpPr txBox="1"/>
          <p:nvPr/>
        </p:nvSpPr>
        <p:spPr>
          <a:xfrm>
            <a:off x="887217" y="4319201"/>
            <a:ext cx="3263254" cy="1400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netflixaholic</a:t>
            </a: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어젯밤에 영화 네 개나</a:t>
            </a:r>
            <a:b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봤어요. 그래서 두 시간밖에 못 </a:t>
            </a:r>
            <a:b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잤어요. 오늘 한국어 시험 있는데 </a:t>
            </a:r>
            <a:b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어떻게 해요? ㅋㅋㅋㅋㅋㅋ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#선생님죄송해요 #mylifeisover</a:t>
            </a:r>
            <a:endParaRPr sz="1700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7"/>
          <p:cNvSpPr txBox="1"/>
          <p:nvPr/>
        </p:nvSpPr>
        <p:spPr>
          <a:xfrm>
            <a:off x="887217" y="1342650"/>
            <a:ext cx="679455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the sentence ending ~</a:t>
            </a:r>
            <a:r>
              <a:rPr lang="en-US" sz="20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네요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create comments for the </a:t>
            </a:r>
            <a:b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following SNS posts and share with your classmate.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eoul4.gif" id="588" name="Google Shape;588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39117" y="2185637"/>
            <a:ext cx="3283573" cy="1328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akao store.jpg" id="589" name="Google Shape;589;p47"/>
          <p:cNvPicPr preferRelativeResize="0"/>
          <p:nvPr/>
        </p:nvPicPr>
        <p:blipFill rotWithShape="1">
          <a:blip r:embed="rId8">
            <a:alphaModFix/>
          </a:blip>
          <a:srcRect b="0" l="26103" r="0" t="16379"/>
          <a:stretch/>
        </p:blipFill>
        <p:spPr>
          <a:xfrm>
            <a:off x="6313825" y="3513747"/>
            <a:ext cx="1708866" cy="1328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ebook.png" id="590" name="Google Shape;590;p47"/>
          <p:cNvPicPr preferRelativeResize="0"/>
          <p:nvPr/>
        </p:nvPicPr>
        <p:blipFill rotWithShape="1">
          <a:blip r:embed="rId9">
            <a:alphaModFix/>
          </a:blip>
          <a:srcRect b="24045" l="53281" r="8472" t="70810"/>
          <a:stretch/>
        </p:blipFill>
        <p:spPr>
          <a:xfrm>
            <a:off x="4739116" y="5719584"/>
            <a:ext cx="3283574" cy="352747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7"/>
          <p:cNvSpPr txBox="1"/>
          <p:nvPr/>
        </p:nvSpPr>
        <p:spPr>
          <a:xfrm>
            <a:off x="4750521" y="4841857"/>
            <a:ext cx="3272169" cy="877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지금 서울에 있어요! 서울 여행 너무 재미있어요. </a:t>
            </a:r>
            <a:r>
              <a:rPr b="1"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김유미</a:t>
            </a: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저하고 같이 삼겹살 먹으러 갈래요? ㅎㅎ </a:t>
            </a:r>
            <a:r>
              <a:rPr lang="en-US" sz="1700">
                <a:solidFill>
                  <a:srgbClr val="3D59D6"/>
                </a:solidFill>
                <a:latin typeface="Arial"/>
                <a:ea typeface="Arial"/>
                <a:cs typeface="Arial"/>
                <a:sym typeface="Arial"/>
              </a:rPr>
              <a:t>#먹방</a:t>
            </a:r>
            <a:endParaRPr sz="1700">
              <a:solidFill>
                <a:srgbClr val="3D59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korean food.jpg" id="592" name="Google Shape;592;p47"/>
          <p:cNvPicPr preferRelativeResize="0"/>
          <p:nvPr/>
        </p:nvPicPr>
        <p:blipFill rotWithShape="1">
          <a:blip r:embed="rId10">
            <a:alphaModFix/>
          </a:blip>
          <a:srcRect b="6668" l="25797" r="19901" t="15716"/>
          <a:stretch/>
        </p:blipFill>
        <p:spPr>
          <a:xfrm>
            <a:off x="4739116" y="3513748"/>
            <a:ext cx="1574709" cy="1328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8"/>
          <p:cNvSpPr/>
          <p:nvPr/>
        </p:nvSpPr>
        <p:spPr>
          <a:xfrm>
            <a:off x="329231" y="2540145"/>
            <a:ext cx="8512973" cy="2853744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98" name="Google Shape;598;p48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G12.4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Irregular predicates with /ㅎ/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9" name="Google Shape;599;p48"/>
          <p:cNvSpPr/>
          <p:nvPr/>
        </p:nvSpPr>
        <p:spPr>
          <a:xfrm>
            <a:off x="329231" y="1103311"/>
            <a:ext cx="8512973" cy="5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517525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Noto Sans Symbols"/>
              <a:buChar char="⌘"/>
            </a:pPr>
            <a:r>
              <a:rPr lang="en-US" sz="2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adjective stems ending in the consonant /ㅎ/ </a:t>
            </a:r>
            <a:br>
              <a:rPr lang="en-US" sz="2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5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DROP</a:t>
            </a:r>
            <a:r>
              <a:rPr lang="en-US" sz="225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stem-final </a:t>
            </a:r>
            <a:r>
              <a:rPr lang="en-US" sz="225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/ㅎ/</a:t>
            </a:r>
            <a:r>
              <a:rPr lang="en-US" sz="2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5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a vowel</a:t>
            </a:r>
            <a:r>
              <a:rPr lang="en-US" sz="2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14325" lvl="0" marL="517525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Noto Sans Symbols"/>
              <a:buNone/>
            </a:pPr>
            <a:r>
              <a:t/>
            </a:r>
            <a:endParaRPr sz="2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17525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Noto Sans Symbols"/>
              <a:buChar char="⌘"/>
            </a:pPr>
            <a:r>
              <a:rPr lang="en-US" sz="2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terms </a:t>
            </a:r>
            <a:br>
              <a:rPr lang="en-US" sz="2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(빨</a:t>
            </a:r>
            <a:r>
              <a:rPr lang="en-US" sz="225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갛</a:t>
            </a:r>
            <a:r>
              <a:rPr lang="en-US" sz="2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 to be red, 노</a:t>
            </a:r>
            <a:r>
              <a:rPr lang="en-US" sz="225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랗</a:t>
            </a:r>
            <a:r>
              <a:rPr lang="en-US" sz="2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 to be yellow, 파</a:t>
            </a:r>
            <a:r>
              <a:rPr lang="en-US" sz="225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랗</a:t>
            </a:r>
            <a:r>
              <a:rPr lang="en-US" sz="2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 to be blue, </a:t>
            </a:r>
            <a:br>
              <a:rPr lang="en-US" sz="2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까</a:t>
            </a:r>
            <a:r>
              <a:rPr lang="en-US" sz="225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맣</a:t>
            </a:r>
            <a:r>
              <a:rPr lang="en-US" sz="2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 to be black, 하</a:t>
            </a:r>
            <a:r>
              <a:rPr lang="en-US" sz="225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얗</a:t>
            </a:r>
            <a:r>
              <a:rPr lang="en-US" sz="2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 to be white) </a:t>
            </a:r>
            <a:endParaRPr sz="2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17525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Noto Sans Symbols"/>
              <a:buChar char="⌘"/>
            </a:pPr>
            <a:r>
              <a:rPr lang="en-US" sz="2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Demonstrative adjectives </a:t>
            </a:r>
            <a:br>
              <a:rPr lang="en-US" sz="2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(이</a:t>
            </a:r>
            <a:r>
              <a:rPr lang="en-US" sz="225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렇</a:t>
            </a:r>
            <a:r>
              <a:rPr lang="en-US" sz="2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 to be this way, 그</a:t>
            </a:r>
            <a:r>
              <a:rPr lang="en-US" sz="225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렇</a:t>
            </a:r>
            <a:r>
              <a:rPr lang="en-US" sz="2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 to be so, 저</a:t>
            </a:r>
            <a:r>
              <a:rPr lang="en-US" sz="225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렇</a:t>
            </a:r>
            <a:r>
              <a:rPr lang="en-US" sz="2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 to be that way).</a:t>
            </a:r>
            <a:endParaRPr/>
          </a:p>
          <a:p>
            <a:pPr indent="-314325" lvl="0" marL="517525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Noto Sans Symbols"/>
              <a:buNone/>
            </a:pPr>
            <a:r>
              <a:t/>
            </a:r>
            <a:endParaRPr sz="2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517525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Noto Sans Symbols"/>
              <a:buChar char="⌘"/>
            </a:pPr>
            <a:r>
              <a:rPr lang="en-US" sz="2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stems such as 좋다, 많다, and 싫다 (‘to be undesirable’) follow the </a:t>
            </a:r>
            <a:r>
              <a:rPr lang="en-US" sz="225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r>
              <a:rPr lang="en-US" sz="2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pattern of conjugation.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" name="Google Shape;604;p49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G12.4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Irregular predicates with /ㅎ/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5" name="Google Shape;605;p49"/>
          <p:cNvSpPr txBox="1"/>
          <p:nvPr/>
        </p:nvSpPr>
        <p:spPr>
          <a:xfrm>
            <a:off x="663033" y="2648854"/>
            <a:ext cx="962874" cy="3426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Stem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노랗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노랗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노랗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노랗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노랗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49"/>
          <p:cNvSpPr txBox="1"/>
          <p:nvPr/>
        </p:nvSpPr>
        <p:spPr>
          <a:xfrm>
            <a:off x="1772474" y="2648854"/>
            <a:ext cx="2520103" cy="3426579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Clause Endings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-US" sz="26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어/아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-US" sz="26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었/았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어요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-US" sz="26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(으)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ㄴ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-US" sz="2600">
                <a:solidFill>
                  <a:srgbClr val="8000FF"/>
                </a:solidFill>
                <a:latin typeface="Arial"/>
                <a:ea typeface="Arial"/>
                <a:cs typeface="Arial"/>
                <a:sym typeface="Arial"/>
              </a:rPr>
              <a:t>고</a:t>
            </a:r>
            <a:endParaRPr sz="2600">
              <a:solidFill>
                <a:srgbClr val="8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-US" sz="2600">
                <a:solidFill>
                  <a:srgbClr val="8000FF"/>
                </a:solidFill>
                <a:latin typeface="Arial"/>
                <a:ea typeface="Arial"/>
                <a:cs typeface="Arial"/>
                <a:sym typeface="Arial"/>
              </a:rPr>
              <a:t>(스)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ㅂ니다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9"/>
          <p:cNvSpPr txBox="1"/>
          <p:nvPr/>
        </p:nvSpPr>
        <p:spPr>
          <a:xfrm>
            <a:off x="5746223" y="2648854"/>
            <a:ext cx="2927442" cy="3426579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Conjugated Forms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</a:t>
            </a:r>
            <a:r>
              <a:rPr lang="en-US" sz="26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래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</a:t>
            </a:r>
            <a:r>
              <a:rPr lang="en-US" sz="26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랬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어요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</a:t>
            </a:r>
            <a:r>
              <a:rPr lang="en-US" sz="26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란</a:t>
            </a:r>
            <a:endParaRPr sz="2600">
              <a:solidFill>
                <a:srgbClr val="FF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노랗고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노랗습니다</a:t>
            </a:r>
            <a:endParaRPr/>
          </a:p>
        </p:txBody>
      </p:sp>
      <p:sp>
        <p:nvSpPr>
          <p:cNvPr id="608" name="Google Shape;608;p49"/>
          <p:cNvSpPr txBox="1"/>
          <p:nvPr/>
        </p:nvSpPr>
        <p:spPr>
          <a:xfrm>
            <a:off x="3605864" y="3907613"/>
            <a:ext cx="10059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Vowel</a:t>
            </a:r>
            <a:endParaRPr sz="2400">
              <a:solidFill>
                <a:srgbClr val="336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49"/>
          <p:cNvSpPr txBox="1"/>
          <p:nvPr/>
        </p:nvSpPr>
        <p:spPr>
          <a:xfrm>
            <a:off x="3605864" y="5191821"/>
            <a:ext cx="16733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000FF"/>
                </a:solidFill>
                <a:latin typeface="Arial"/>
                <a:ea typeface="Arial"/>
                <a:cs typeface="Arial"/>
                <a:sym typeface="Arial"/>
              </a:rPr>
              <a:t>Consonant</a:t>
            </a:r>
            <a:endParaRPr sz="2400">
              <a:solidFill>
                <a:srgbClr val="8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49"/>
          <p:cNvSpPr txBox="1"/>
          <p:nvPr/>
        </p:nvSpPr>
        <p:spPr>
          <a:xfrm>
            <a:off x="2332843" y="1315889"/>
            <a:ext cx="107208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노</a:t>
            </a:r>
            <a:r>
              <a:rPr lang="en-US" sz="40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랗</a:t>
            </a:r>
            <a:endParaRPr sz="4000">
              <a:solidFill>
                <a:srgbClr val="FF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49"/>
          <p:cNvSpPr txBox="1"/>
          <p:nvPr/>
        </p:nvSpPr>
        <p:spPr>
          <a:xfrm>
            <a:off x="3472936" y="1315889"/>
            <a:ext cx="175461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(으)</a:t>
            </a:r>
            <a:r>
              <a:rPr lang="en-US" sz="40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ㄴ</a:t>
            </a:r>
            <a:endParaRPr sz="4000">
              <a:solidFill>
                <a:srgbClr val="FF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49"/>
          <p:cNvSpPr txBox="1"/>
          <p:nvPr/>
        </p:nvSpPr>
        <p:spPr>
          <a:xfrm>
            <a:off x="2332843" y="1315889"/>
            <a:ext cx="1072088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노</a:t>
            </a:r>
            <a:r>
              <a:rPr lang="en-US" sz="40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라</a:t>
            </a:r>
            <a:endParaRPr sz="4000">
              <a:solidFill>
                <a:srgbClr val="FF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49"/>
          <p:cNvSpPr txBox="1"/>
          <p:nvPr/>
        </p:nvSpPr>
        <p:spPr>
          <a:xfrm>
            <a:off x="5095420" y="1315889"/>
            <a:ext cx="171704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🡪 노</a:t>
            </a:r>
            <a:r>
              <a:rPr lang="en-US" sz="40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란</a:t>
            </a:r>
            <a:endParaRPr sz="4000">
              <a:solidFill>
                <a:srgbClr val="FF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/>
          <p:nvPr/>
        </p:nvSpPr>
        <p:spPr>
          <a:xfrm>
            <a:off x="0" y="2365359"/>
            <a:ext cx="9144000" cy="3559339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3" name="Google Shape;133;p5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G12.1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clausal connective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~어서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(sequential)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4" name="Google Shape;134;p5"/>
          <p:cNvSpPr txBox="1"/>
          <p:nvPr/>
        </p:nvSpPr>
        <p:spPr>
          <a:xfrm>
            <a:off x="3140048" y="1664924"/>
            <a:ext cx="2796897" cy="461665"/>
          </a:xfrm>
          <a:prstGeom prst="rect">
            <a:avLst/>
          </a:prstGeom>
          <a:solidFill>
            <a:srgbClr val="DAEEF3"/>
          </a:solidFill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나의 하루 (My Day)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591237" y="4935341"/>
            <a:ext cx="41120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I went to the bookstore, </a:t>
            </a:r>
            <a:r>
              <a:rPr lang="en-US" sz="18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and then</a:t>
            </a:r>
            <a:endParaRPr sz="1800">
              <a:solidFill>
                <a:srgbClr val="FF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5142763" y="4935341"/>
            <a:ext cx="35101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bought a dictionary and a map.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957972" y="5304673"/>
            <a:ext cx="334669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그리고 저는 서점에 가</a:t>
            </a:r>
            <a:r>
              <a:rPr lang="en-US" sz="26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서</a:t>
            </a:r>
            <a:endParaRPr sz="2600">
              <a:solidFill>
                <a:srgbClr val="FF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5142763" y="5304673"/>
            <a:ext cx="333823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사전하고 지도를 샀어요.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ykppang 3.jpg" id="139" name="Google Shape;13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6745" y="2520634"/>
            <a:ext cx="2539025" cy="23049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ctionary.jpg" id="140" name="Google Shape;14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3095" y="3120302"/>
            <a:ext cx="950180" cy="14347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.png" id="141" name="Google Shape;141;p5"/>
          <p:cNvPicPr preferRelativeResize="0"/>
          <p:nvPr/>
        </p:nvPicPr>
        <p:blipFill rotWithShape="1">
          <a:blip r:embed="rId5">
            <a:alphaModFix/>
          </a:blip>
          <a:srcRect b="14808" l="0" r="0" t="10790"/>
          <a:stretch/>
        </p:blipFill>
        <p:spPr>
          <a:xfrm>
            <a:off x="6541327" y="3299565"/>
            <a:ext cx="1484830" cy="1104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8" name="Google Shape;618;p50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G12.4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Irregular predicates with /ㅎ/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9" name="Google Shape;619;p50"/>
          <p:cNvSpPr txBox="1"/>
          <p:nvPr/>
        </p:nvSpPr>
        <p:spPr>
          <a:xfrm>
            <a:off x="663033" y="2375911"/>
            <a:ext cx="962874" cy="3986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Stem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그렇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그렇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그렇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그렇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그렇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그렇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50"/>
          <p:cNvSpPr txBox="1"/>
          <p:nvPr/>
        </p:nvSpPr>
        <p:spPr>
          <a:xfrm>
            <a:off x="1772474" y="2375911"/>
            <a:ext cx="2520103" cy="3986733"/>
          </a:xfrm>
          <a:prstGeom prst="rect">
            <a:avLst/>
          </a:prstGeom>
          <a:solidFill>
            <a:srgbClr val="F2DCD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Clause Endings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-US" sz="26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어/아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-US" sz="26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었/았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어요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-US" sz="26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(으)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ㄴ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-US" sz="26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(으)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세요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-US" sz="2600">
                <a:solidFill>
                  <a:srgbClr val="8000FF"/>
                </a:solidFill>
                <a:latin typeface="Arial"/>
                <a:ea typeface="Arial"/>
                <a:cs typeface="Arial"/>
                <a:sym typeface="Arial"/>
              </a:rPr>
              <a:t>고</a:t>
            </a:r>
            <a:endParaRPr sz="2600">
              <a:solidFill>
                <a:srgbClr val="8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r>
              <a:rPr lang="en-US" sz="2600">
                <a:solidFill>
                  <a:srgbClr val="8000FF"/>
                </a:solidFill>
                <a:latin typeface="Arial"/>
                <a:ea typeface="Arial"/>
                <a:cs typeface="Arial"/>
                <a:sym typeface="Arial"/>
              </a:rPr>
              <a:t>(스)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ㅂ니다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0"/>
          <p:cNvSpPr txBox="1"/>
          <p:nvPr/>
        </p:nvSpPr>
        <p:spPr>
          <a:xfrm>
            <a:off x="5746223" y="2375911"/>
            <a:ext cx="2927442" cy="3986733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Conjugated Forms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</a:t>
            </a:r>
            <a:r>
              <a:rPr lang="en-US" sz="26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래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요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</a:t>
            </a:r>
            <a:r>
              <a:rPr lang="en-US" sz="26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랬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어요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</a:t>
            </a:r>
            <a:r>
              <a:rPr lang="en-US" sz="26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런</a:t>
            </a:r>
            <a:endParaRPr sz="2600">
              <a:solidFill>
                <a:srgbClr val="FF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</a:t>
            </a:r>
            <a:r>
              <a:rPr lang="en-US" sz="26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러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세요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그렇고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그렇습니다</a:t>
            </a:r>
            <a:endParaRPr/>
          </a:p>
        </p:txBody>
      </p:sp>
      <p:sp>
        <p:nvSpPr>
          <p:cNvPr id="622" name="Google Shape;622;p50"/>
          <p:cNvSpPr txBox="1"/>
          <p:nvPr/>
        </p:nvSpPr>
        <p:spPr>
          <a:xfrm>
            <a:off x="3605864" y="3907613"/>
            <a:ext cx="10059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Vowel</a:t>
            </a:r>
            <a:endParaRPr sz="2400">
              <a:solidFill>
                <a:srgbClr val="336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50"/>
          <p:cNvSpPr txBox="1"/>
          <p:nvPr/>
        </p:nvSpPr>
        <p:spPr>
          <a:xfrm>
            <a:off x="3605864" y="5422653"/>
            <a:ext cx="16733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8000FF"/>
                </a:solidFill>
                <a:latin typeface="Arial"/>
                <a:ea typeface="Arial"/>
                <a:cs typeface="Arial"/>
                <a:sym typeface="Arial"/>
              </a:rPr>
              <a:t>Consonant</a:t>
            </a:r>
            <a:endParaRPr sz="2400">
              <a:solidFill>
                <a:srgbClr val="8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50"/>
          <p:cNvSpPr txBox="1"/>
          <p:nvPr/>
        </p:nvSpPr>
        <p:spPr>
          <a:xfrm>
            <a:off x="2332843" y="1315889"/>
            <a:ext cx="107208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그</a:t>
            </a:r>
            <a:r>
              <a:rPr lang="en-US" sz="40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렇</a:t>
            </a:r>
            <a:endParaRPr sz="4000">
              <a:solidFill>
                <a:srgbClr val="FF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50"/>
          <p:cNvSpPr txBox="1"/>
          <p:nvPr/>
        </p:nvSpPr>
        <p:spPr>
          <a:xfrm>
            <a:off x="3472936" y="1315889"/>
            <a:ext cx="175461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(으)</a:t>
            </a:r>
            <a:r>
              <a:rPr lang="en-US" sz="40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ㄴ</a:t>
            </a:r>
            <a:endParaRPr sz="4000">
              <a:solidFill>
                <a:srgbClr val="FF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50"/>
          <p:cNvSpPr txBox="1"/>
          <p:nvPr/>
        </p:nvSpPr>
        <p:spPr>
          <a:xfrm>
            <a:off x="2329138" y="1315889"/>
            <a:ext cx="1072088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그</a:t>
            </a:r>
            <a:r>
              <a:rPr lang="en-US" sz="40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러</a:t>
            </a:r>
            <a:endParaRPr sz="4000">
              <a:solidFill>
                <a:srgbClr val="FF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50"/>
          <p:cNvSpPr txBox="1"/>
          <p:nvPr/>
        </p:nvSpPr>
        <p:spPr>
          <a:xfrm>
            <a:off x="5095420" y="1315889"/>
            <a:ext cx="171704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🡪 그</a:t>
            </a:r>
            <a:r>
              <a:rPr lang="en-US" sz="40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런</a:t>
            </a:r>
            <a:endParaRPr sz="4000">
              <a:solidFill>
                <a:srgbClr val="FF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2" name="Google Shape;632;p51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G12.4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Irregular predicates with /ㅎ/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33" name="Google Shape;633;p51"/>
          <p:cNvSpPr txBox="1"/>
          <p:nvPr/>
        </p:nvSpPr>
        <p:spPr>
          <a:xfrm>
            <a:off x="933450" y="1557036"/>
            <a:ext cx="1387475" cy="4894263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얗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랗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빨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갛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랗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까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맣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어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떻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렇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그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렇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저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렇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</a:t>
            </a:r>
            <a:endParaRPr/>
          </a:p>
        </p:txBody>
      </p:sp>
      <p:sp>
        <p:nvSpPr>
          <p:cNvPr id="634" name="Google Shape;634;p51"/>
          <p:cNvSpPr/>
          <p:nvPr/>
        </p:nvSpPr>
        <p:spPr>
          <a:xfrm>
            <a:off x="2849563" y="2150761"/>
            <a:ext cx="11592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🡪  노란</a:t>
            </a:r>
            <a:endParaRPr/>
          </a:p>
        </p:txBody>
      </p:sp>
      <p:sp>
        <p:nvSpPr>
          <p:cNvPr id="635" name="Google Shape;635;p51"/>
          <p:cNvSpPr/>
          <p:nvPr/>
        </p:nvSpPr>
        <p:spPr>
          <a:xfrm>
            <a:off x="2849563" y="2695274"/>
            <a:ext cx="11592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🡪  빨간</a:t>
            </a:r>
            <a:endParaRPr/>
          </a:p>
        </p:txBody>
      </p:sp>
      <p:sp>
        <p:nvSpPr>
          <p:cNvPr id="636" name="Google Shape;636;p51"/>
          <p:cNvSpPr/>
          <p:nvPr/>
        </p:nvSpPr>
        <p:spPr>
          <a:xfrm>
            <a:off x="2849563" y="3239786"/>
            <a:ext cx="11592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🡪  파란</a:t>
            </a:r>
            <a:endParaRPr/>
          </a:p>
        </p:txBody>
      </p:sp>
      <p:sp>
        <p:nvSpPr>
          <p:cNvPr id="637" name="Google Shape;637;p51"/>
          <p:cNvSpPr/>
          <p:nvPr/>
        </p:nvSpPr>
        <p:spPr>
          <a:xfrm>
            <a:off x="2849563" y="3784299"/>
            <a:ext cx="11592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🡪  까만</a:t>
            </a:r>
            <a:endParaRPr/>
          </a:p>
        </p:txBody>
      </p:sp>
      <p:sp>
        <p:nvSpPr>
          <p:cNvPr id="638" name="Google Shape;638;p51"/>
          <p:cNvSpPr/>
          <p:nvPr/>
        </p:nvSpPr>
        <p:spPr>
          <a:xfrm>
            <a:off x="2849563" y="4328811"/>
            <a:ext cx="115774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🡪  어떤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51"/>
          <p:cNvSpPr/>
          <p:nvPr/>
        </p:nvSpPr>
        <p:spPr>
          <a:xfrm>
            <a:off x="2849563" y="4873324"/>
            <a:ext cx="115774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🡪  이런</a:t>
            </a:r>
            <a:endParaRPr/>
          </a:p>
        </p:txBody>
      </p:sp>
      <p:sp>
        <p:nvSpPr>
          <p:cNvPr id="640" name="Google Shape;640;p51"/>
          <p:cNvSpPr/>
          <p:nvPr/>
        </p:nvSpPr>
        <p:spPr>
          <a:xfrm>
            <a:off x="2849563" y="5417836"/>
            <a:ext cx="115774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🡪  그런</a:t>
            </a:r>
            <a:endParaRPr/>
          </a:p>
        </p:txBody>
      </p:sp>
      <p:sp>
        <p:nvSpPr>
          <p:cNvPr id="641" name="Google Shape;641;p51"/>
          <p:cNvSpPr/>
          <p:nvPr/>
        </p:nvSpPr>
        <p:spPr>
          <a:xfrm>
            <a:off x="2849563" y="5962349"/>
            <a:ext cx="115774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🡪  저런</a:t>
            </a:r>
            <a:endParaRPr/>
          </a:p>
        </p:txBody>
      </p:sp>
      <p:sp>
        <p:nvSpPr>
          <p:cNvPr id="642" name="Google Shape;642;p51"/>
          <p:cNvSpPr/>
          <p:nvPr/>
        </p:nvSpPr>
        <p:spPr>
          <a:xfrm>
            <a:off x="2849563" y="1607836"/>
            <a:ext cx="11592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🡪  하얀</a:t>
            </a:r>
            <a:endParaRPr/>
          </a:p>
        </p:txBody>
      </p:sp>
      <p:sp>
        <p:nvSpPr>
          <p:cNvPr id="643" name="Google Shape;643;p51"/>
          <p:cNvSpPr txBox="1"/>
          <p:nvPr/>
        </p:nvSpPr>
        <p:spPr>
          <a:xfrm>
            <a:off x="4924747" y="1557036"/>
            <a:ext cx="1071563" cy="157003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많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좋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싫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</a:t>
            </a:r>
            <a:endParaRPr/>
          </a:p>
        </p:txBody>
      </p:sp>
      <p:sp>
        <p:nvSpPr>
          <p:cNvPr id="644" name="Google Shape;644;p51"/>
          <p:cNvSpPr/>
          <p:nvPr/>
        </p:nvSpPr>
        <p:spPr>
          <a:xfrm>
            <a:off x="6623050" y="1546607"/>
            <a:ext cx="115774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🡪  많은</a:t>
            </a:r>
            <a:endParaRPr/>
          </a:p>
        </p:txBody>
      </p:sp>
      <p:sp>
        <p:nvSpPr>
          <p:cNvPr id="645" name="Google Shape;645;p51"/>
          <p:cNvSpPr/>
          <p:nvPr/>
        </p:nvSpPr>
        <p:spPr>
          <a:xfrm>
            <a:off x="6623050" y="2094295"/>
            <a:ext cx="115774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🡪  좋은</a:t>
            </a:r>
            <a:endParaRPr/>
          </a:p>
        </p:txBody>
      </p:sp>
      <p:sp>
        <p:nvSpPr>
          <p:cNvPr id="646" name="Google Shape;646;p51"/>
          <p:cNvSpPr/>
          <p:nvPr/>
        </p:nvSpPr>
        <p:spPr>
          <a:xfrm>
            <a:off x="6623050" y="2641982"/>
            <a:ext cx="115774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🡪  싫은</a:t>
            </a:r>
            <a:endParaRPr/>
          </a:p>
        </p:txBody>
      </p:sp>
      <p:sp>
        <p:nvSpPr>
          <p:cNvPr id="647" name="Google Shape;647;p51"/>
          <p:cNvSpPr txBox="1"/>
          <p:nvPr/>
        </p:nvSpPr>
        <p:spPr>
          <a:xfrm>
            <a:off x="933450" y="986316"/>
            <a:ext cx="333991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Irregular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‘ㅎ’ adj + (으)ㄴ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51"/>
          <p:cNvSpPr txBox="1"/>
          <p:nvPr/>
        </p:nvSpPr>
        <p:spPr>
          <a:xfrm>
            <a:off x="4791075" y="986316"/>
            <a:ext cx="332407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Regular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‘ㅎ’ adj. + (으)ㄴ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3" name="Google Shape;653;p52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G12.4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Color adj. + (으)ㄴ색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colors.jpg" id="654" name="Google Shape;65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426" y="1677751"/>
            <a:ext cx="6361494" cy="4234369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52"/>
          <p:cNvSpPr txBox="1"/>
          <p:nvPr/>
        </p:nvSpPr>
        <p:spPr>
          <a:xfrm>
            <a:off x="349423" y="5019568"/>
            <a:ext cx="1049902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빨간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색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52"/>
          <p:cNvSpPr txBox="1"/>
          <p:nvPr/>
        </p:nvSpPr>
        <p:spPr>
          <a:xfrm>
            <a:off x="349423" y="3340198"/>
            <a:ext cx="1049902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490A"/>
                </a:solidFill>
                <a:latin typeface="Calibri"/>
                <a:ea typeface="Calibri"/>
                <a:cs typeface="Calibri"/>
                <a:sym typeface="Calibri"/>
              </a:rPr>
              <a:t>주황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색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52"/>
          <p:cNvSpPr txBox="1"/>
          <p:nvPr/>
        </p:nvSpPr>
        <p:spPr>
          <a:xfrm>
            <a:off x="349423" y="1587420"/>
            <a:ext cx="1049902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BC9A0B"/>
                </a:solidFill>
                <a:latin typeface="Calibri"/>
                <a:ea typeface="Calibri"/>
                <a:cs typeface="Calibri"/>
                <a:sym typeface="Calibri"/>
              </a:rPr>
              <a:t>노란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색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52"/>
          <p:cNvSpPr txBox="1"/>
          <p:nvPr/>
        </p:nvSpPr>
        <p:spPr>
          <a:xfrm>
            <a:off x="3511935" y="1093489"/>
            <a:ext cx="1049902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까만색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52"/>
          <p:cNvSpPr txBox="1"/>
          <p:nvPr/>
        </p:nvSpPr>
        <p:spPr>
          <a:xfrm>
            <a:off x="5577012" y="1101896"/>
            <a:ext cx="76149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7A4625"/>
                </a:solidFill>
                <a:latin typeface="Calibri"/>
                <a:ea typeface="Calibri"/>
                <a:cs typeface="Calibri"/>
                <a:sym typeface="Calibri"/>
              </a:rPr>
              <a:t>갈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색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52"/>
          <p:cNvSpPr txBox="1"/>
          <p:nvPr/>
        </p:nvSpPr>
        <p:spPr>
          <a:xfrm>
            <a:off x="7916124" y="2479972"/>
            <a:ext cx="1049902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00C528"/>
                </a:solidFill>
                <a:latin typeface="Calibri"/>
                <a:ea typeface="Calibri"/>
                <a:cs typeface="Calibri"/>
                <a:sym typeface="Calibri"/>
              </a:rPr>
              <a:t>연두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색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52"/>
          <p:cNvSpPr txBox="1"/>
          <p:nvPr/>
        </p:nvSpPr>
        <p:spPr>
          <a:xfrm>
            <a:off x="7992912" y="4032695"/>
            <a:ext cx="1049902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016D0E"/>
                </a:solidFill>
                <a:latin typeface="Calibri"/>
                <a:ea typeface="Calibri"/>
                <a:cs typeface="Calibri"/>
                <a:sym typeface="Calibri"/>
              </a:rPr>
              <a:t>초록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색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52"/>
          <p:cNvSpPr txBox="1"/>
          <p:nvPr/>
        </p:nvSpPr>
        <p:spPr>
          <a:xfrm>
            <a:off x="6676490" y="6037559"/>
            <a:ext cx="1049902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09BCEB"/>
                </a:solidFill>
                <a:latin typeface="Calibri"/>
                <a:ea typeface="Calibri"/>
                <a:cs typeface="Calibri"/>
                <a:sym typeface="Calibri"/>
              </a:rPr>
              <a:t>하늘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색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52"/>
          <p:cNvSpPr txBox="1"/>
          <p:nvPr/>
        </p:nvSpPr>
        <p:spPr>
          <a:xfrm>
            <a:off x="4837826" y="6056000"/>
            <a:ext cx="1049902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파란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색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52"/>
          <p:cNvSpPr txBox="1"/>
          <p:nvPr/>
        </p:nvSpPr>
        <p:spPr>
          <a:xfrm>
            <a:off x="3614603" y="6056000"/>
            <a:ext cx="1049902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8000FF"/>
                </a:solidFill>
                <a:latin typeface="Calibri"/>
                <a:ea typeface="Calibri"/>
                <a:cs typeface="Calibri"/>
                <a:sym typeface="Calibri"/>
              </a:rPr>
              <a:t>보라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색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52"/>
          <p:cNvSpPr txBox="1"/>
          <p:nvPr/>
        </p:nvSpPr>
        <p:spPr>
          <a:xfrm>
            <a:off x="2462033" y="6037559"/>
            <a:ext cx="1049902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6FCF"/>
                </a:solidFill>
                <a:latin typeface="Calibri"/>
                <a:ea typeface="Calibri"/>
                <a:cs typeface="Calibri"/>
                <a:sym typeface="Calibri"/>
              </a:rPr>
              <a:t>분홍</a:t>
            </a: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색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0" name="Google Shape;670;p53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G12.4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Color adj. + (으)ㄴ Noun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bluesky.jpg" id="671" name="Google Shape;67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939" y="1362863"/>
            <a:ext cx="2391952" cy="1588684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53"/>
          <p:cNvSpPr txBox="1"/>
          <p:nvPr/>
        </p:nvSpPr>
        <p:spPr>
          <a:xfrm>
            <a:off x="1028039" y="3010097"/>
            <a:ext cx="133508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blue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sky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파란 하늘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nana.jpg" id="673" name="Google Shape;67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3714" y="1362863"/>
            <a:ext cx="2202560" cy="1479091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3"/>
          <p:cNvSpPr txBox="1"/>
          <p:nvPr/>
        </p:nvSpPr>
        <p:spPr>
          <a:xfrm>
            <a:off x="3642327" y="2974355"/>
            <a:ext cx="215245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yellow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banana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노란 바나나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pple orange.jpg" id="675" name="Google Shape;675;p53"/>
          <p:cNvPicPr preferRelativeResize="0"/>
          <p:nvPr/>
        </p:nvPicPr>
        <p:blipFill rotWithShape="1">
          <a:blip r:embed="rId5">
            <a:alphaModFix/>
          </a:blip>
          <a:srcRect b="0" l="0" r="52011" t="0"/>
          <a:stretch/>
        </p:blipFill>
        <p:spPr>
          <a:xfrm>
            <a:off x="6810717" y="1362863"/>
            <a:ext cx="1453907" cy="1561768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3"/>
          <p:cNvSpPr txBox="1"/>
          <p:nvPr/>
        </p:nvSpPr>
        <p:spPr>
          <a:xfrm>
            <a:off x="6829454" y="2889488"/>
            <a:ext cx="146807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apple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빨간 사과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lack_cat.png" id="677" name="Google Shape;677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83533" y="4156315"/>
            <a:ext cx="1624523" cy="1747503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3"/>
          <p:cNvSpPr txBox="1"/>
          <p:nvPr/>
        </p:nvSpPr>
        <p:spPr>
          <a:xfrm>
            <a:off x="2363122" y="5903818"/>
            <a:ext cx="160130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black cat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까만 고양이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hite dog.jpg" id="679" name="Google Shape;679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56377" y="4156314"/>
            <a:ext cx="2122268" cy="1747503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53"/>
          <p:cNvSpPr txBox="1"/>
          <p:nvPr/>
        </p:nvSpPr>
        <p:spPr>
          <a:xfrm>
            <a:off x="5578916" y="5903818"/>
            <a:ext cx="151500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white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하얀 개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5" name="Google Shape;685;p54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G12.4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Irregular predicates with /ㅎ/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86" name="Google Shape;686;p54"/>
          <p:cNvSpPr txBox="1"/>
          <p:nvPr/>
        </p:nvSpPr>
        <p:spPr>
          <a:xfrm>
            <a:off x="554327" y="1903395"/>
            <a:ext cx="8011772" cy="4130361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어제 밤부터 (하얗다) _______ 눈이 왔어요.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오늘은 하늘이 (파랗다) ______ 색이에요.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얼굴이 타서 (까맣다)   ________.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남자/여자 친구는 (어떻다) ______ 사람이에요?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마음이 (좋다)_______ 사람하고 결혼하고 싶어요.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(많다)_______ 학생들이 기숙사에서 살아요.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 한국어 클래스가 (어떻다)_________?</a:t>
            </a:r>
            <a:endParaRPr/>
          </a:p>
        </p:txBody>
      </p:sp>
      <p:sp>
        <p:nvSpPr>
          <p:cNvPr id="687" name="Google Shape;687;p54"/>
          <p:cNvSpPr/>
          <p:nvPr/>
        </p:nvSpPr>
        <p:spPr>
          <a:xfrm>
            <a:off x="3992023" y="1821862"/>
            <a:ext cx="787387" cy="573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하얀</a:t>
            </a:r>
            <a:endParaRPr/>
          </a:p>
        </p:txBody>
      </p:sp>
      <p:sp>
        <p:nvSpPr>
          <p:cNvPr id="688" name="Google Shape;688;p54"/>
          <p:cNvSpPr/>
          <p:nvPr/>
        </p:nvSpPr>
        <p:spPr>
          <a:xfrm>
            <a:off x="4180242" y="2413118"/>
            <a:ext cx="787387" cy="573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파란</a:t>
            </a:r>
            <a:endParaRPr/>
          </a:p>
        </p:txBody>
      </p:sp>
      <p:sp>
        <p:nvSpPr>
          <p:cNvPr id="689" name="Google Shape;689;p54"/>
          <p:cNvSpPr/>
          <p:nvPr/>
        </p:nvSpPr>
        <p:spPr>
          <a:xfrm>
            <a:off x="4573935" y="3587564"/>
            <a:ext cx="787387" cy="573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어떤</a:t>
            </a:r>
            <a:endParaRPr/>
          </a:p>
        </p:txBody>
      </p:sp>
      <p:sp>
        <p:nvSpPr>
          <p:cNvPr id="690" name="Google Shape;690;p54"/>
          <p:cNvSpPr/>
          <p:nvPr/>
        </p:nvSpPr>
        <p:spPr>
          <a:xfrm>
            <a:off x="2974928" y="4160985"/>
            <a:ext cx="787387" cy="573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좋은</a:t>
            </a:r>
            <a:endParaRPr/>
          </a:p>
        </p:txBody>
      </p:sp>
      <p:sp>
        <p:nvSpPr>
          <p:cNvPr id="691" name="Google Shape;691;p54"/>
          <p:cNvSpPr/>
          <p:nvPr/>
        </p:nvSpPr>
        <p:spPr>
          <a:xfrm>
            <a:off x="4092319" y="2991454"/>
            <a:ext cx="1088747" cy="573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까매요</a:t>
            </a:r>
            <a:endParaRPr/>
          </a:p>
        </p:txBody>
      </p:sp>
      <p:sp>
        <p:nvSpPr>
          <p:cNvPr id="692" name="Google Shape;692;p54"/>
          <p:cNvSpPr/>
          <p:nvPr/>
        </p:nvSpPr>
        <p:spPr>
          <a:xfrm>
            <a:off x="1983139" y="4734219"/>
            <a:ext cx="787387" cy="573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많은</a:t>
            </a:r>
            <a:endParaRPr/>
          </a:p>
        </p:txBody>
      </p:sp>
      <p:sp>
        <p:nvSpPr>
          <p:cNvPr id="693" name="Google Shape;693;p54"/>
          <p:cNvSpPr/>
          <p:nvPr/>
        </p:nvSpPr>
        <p:spPr>
          <a:xfrm>
            <a:off x="4540836" y="5331880"/>
            <a:ext cx="1088747" cy="573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어때요</a:t>
            </a:r>
            <a:endParaRPr/>
          </a:p>
        </p:txBody>
      </p:sp>
      <p:sp>
        <p:nvSpPr>
          <p:cNvPr id="694" name="Google Shape;694;p54"/>
          <p:cNvSpPr txBox="1"/>
          <p:nvPr/>
        </p:nvSpPr>
        <p:spPr>
          <a:xfrm>
            <a:off x="554327" y="1139759"/>
            <a:ext cx="791619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Conjugate the given dictionary forms according to the context.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9" name="Google Shape;699;p55"/>
          <p:cNvGraphicFramePr/>
          <p:nvPr/>
        </p:nvGraphicFramePr>
        <p:xfrm>
          <a:off x="1000501" y="41713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3529825"/>
                <a:gridCol w="383925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New Expressions</a:t>
                      </a:r>
                      <a:endParaRPr sz="26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의류</a:t>
                      </a:r>
                      <a:r>
                        <a:rPr b="0"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  </a:t>
                      </a:r>
                      <a:r>
                        <a:rPr b="0" lang="en-US" sz="2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Clothing items</a:t>
                      </a:r>
                      <a:endParaRPr b="0"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옷.jpeg" id="700" name="Google Shape;70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4101" y="2445699"/>
            <a:ext cx="1793147" cy="1215137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55"/>
          <p:cNvSpPr txBox="1"/>
          <p:nvPr/>
        </p:nvSpPr>
        <p:spPr>
          <a:xfrm>
            <a:off x="1899407" y="3641933"/>
            <a:ext cx="45089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옷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hiteshirt.jpeg" id="702" name="Google Shape;70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0649" y="2391291"/>
            <a:ext cx="1401145" cy="126954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55"/>
          <p:cNvSpPr txBox="1"/>
          <p:nvPr/>
        </p:nvSpPr>
        <p:spPr>
          <a:xfrm>
            <a:off x="3655286" y="3683278"/>
            <a:ext cx="7232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셔츠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치마.jpg" id="704" name="Google Shape;704;p55"/>
          <p:cNvPicPr preferRelativeResize="0"/>
          <p:nvPr/>
        </p:nvPicPr>
        <p:blipFill rotWithShape="1">
          <a:blip r:embed="rId5">
            <a:alphaModFix/>
          </a:blip>
          <a:srcRect b="12067" l="9929" r="9931" t="15802"/>
          <a:stretch/>
        </p:blipFill>
        <p:spPr>
          <a:xfrm>
            <a:off x="4978543" y="2445699"/>
            <a:ext cx="1548962" cy="1215137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55"/>
          <p:cNvSpPr txBox="1"/>
          <p:nvPr/>
        </p:nvSpPr>
        <p:spPr>
          <a:xfrm>
            <a:off x="5371720" y="3641933"/>
            <a:ext cx="7232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치마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바지.jpeg" id="706" name="Google Shape;706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9053" y="2365416"/>
            <a:ext cx="1295420" cy="129542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5"/>
          <p:cNvSpPr txBox="1"/>
          <p:nvPr/>
        </p:nvSpPr>
        <p:spPr>
          <a:xfrm>
            <a:off x="6919697" y="3641933"/>
            <a:ext cx="7171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바지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55"/>
          <p:cNvSpPr txBox="1"/>
          <p:nvPr/>
        </p:nvSpPr>
        <p:spPr>
          <a:xfrm>
            <a:off x="4978555" y="4621607"/>
            <a:ext cx="1903800" cy="523200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put on 입다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55"/>
          <p:cNvSpPr txBox="1"/>
          <p:nvPr/>
        </p:nvSpPr>
        <p:spPr>
          <a:xfrm>
            <a:off x="1899399" y="4621596"/>
            <a:ext cx="2076900" cy="52320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off 벗다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55"/>
          <p:cNvSpPr/>
          <p:nvPr/>
        </p:nvSpPr>
        <p:spPr>
          <a:xfrm>
            <a:off x="868868" y="1838270"/>
            <a:ext cx="7500707" cy="2607002"/>
          </a:xfrm>
          <a:prstGeom prst="rect">
            <a:avLst/>
          </a:prstGeom>
          <a:noFill/>
          <a:ln cap="flat" cmpd="sng" w="9525">
            <a:solidFill>
              <a:srgbClr val="008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5" name="Google Shape;715;p56"/>
          <p:cNvGraphicFramePr/>
          <p:nvPr/>
        </p:nvGraphicFramePr>
        <p:xfrm>
          <a:off x="1000501" y="41713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3529825"/>
                <a:gridCol w="383925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New Expressions</a:t>
                      </a:r>
                      <a:endParaRPr sz="26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의류</a:t>
                      </a:r>
                      <a:r>
                        <a:rPr b="0"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  </a:t>
                      </a:r>
                      <a:r>
                        <a:rPr b="0" lang="en-US" sz="2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Clothing items</a:t>
                      </a:r>
                      <a:endParaRPr b="0"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모자.jpg" id="716" name="Google Shape;716;p56"/>
          <p:cNvPicPr preferRelativeResize="0"/>
          <p:nvPr/>
        </p:nvPicPr>
        <p:blipFill rotWithShape="1">
          <a:blip r:embed="rId3">
            <a:alphaModFix/>
          </a:blip>
          <a:srcRect b="14521" l="0" r="36660" t="16952"/>
          <a:stretch/>
        </p:blipFill>
        <p:spPr>
          <a:xfrm>
            <a:off x="1595573" y="1822463"/>
            <a:ext cx="2053742" cy="22219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ackglasses.png" id="717" name="Google Shape;71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2750" y="2392096"/>
            <a:ext cx="2659972" cy="1143321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6"/>
          <p:cNvSpPr txBox="1"/>
          <p:nvPr/>
        </p:nvSpPr>
        <p:spPr>
          <a:xfrm>
            <a:off x="2157867" y="4101973"/>
            <a:ext cx="7232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모자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56"/>
          <p:cNvSpPr txBox="1"/>
          <p:nvPr/>
        </p:nvSpPr>
        <p:spPr>
          <a:xfrm>
            <a:off x="6019526" y="4068550"/>
            <a:ext cx="7171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안경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56"/>
          <p:cNvSpPr txBox="1"/>
          <p:nvPr/>
        </p:nvSpPr>
        <p:spPr>
          <a:xfrm>
            <a:off x="2763825" y="4977712"/>
            <a:ext cx="3762568" cy="523220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put on (headgear) 쓰다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56"/>
          <p:cNvSpPr txBox="1"/>
          <p:nvPr/>
        </p:nvSpPr>
        <p:spPr>
          <a:xfrm>
            <a:off x="3565857" y="5500932"/>
            <a:ext cx="2076818" cy="52322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off 벗다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6"/>
          <p:cNvSpPr/>
          <p:nvPr/>
        </p:nvSpPr>
        <p:spPr>
          <a:xfrm>
            <a:off x="1169630" y="1560853"/>
            <a:ext cx="6867399" cy="3352341"/>
          </a:xfrm>
          <a:prstGeom prst="rect">
            <a:avLst/>
          </a:prstGeom>
          <a:noFill/>
          <a:ln cap="flat" cmpd="sng" w="9525">
            <a:solidFill>
              <a:srgbClr val="008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56"/>
          <p:cNvSpPr txBox="1"/>
          <p:nvPr/>
        </p:nvSpPr>
        <p:spPr>
          <a:xfrm>
            <a:off x="4807443" y="1822463"/>
            <a:ext cx="2993127" cy="461665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put on (glasses) 끼다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8" name="Google Shape;728;p57"/>
          <p:cNvGraphicFramePr/>
          <p:nvPr/>
        </p:nvGraphicFramePr>
        <p:xfrm>
          <a:off x="1000501" y="41713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3529825"/>
                <a:gridCol w="383925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New Expressions</a:t>
                      </a:r>
                      <a:endParaRPr sz="26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의류</a:t>
                      </a:r>
                      <a:r>
                        <a:rPr b="0"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  </a:t>
                      </a:r>
                      <a:r>
                        <a:rPr b="0" lang="en-US" sz="2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Clothing items</a:t>
                      </a:r>
                      <a:endParaRPr b="0"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29" name="Google Shape;729;p57"/>
          <p:cNvSpPr txBox="1"/>
          <p:nvPr/>
        </p:nvSpPr>
        <p:spPr>
          <a:xfrm>
            <a:off x="2157867" y="3683495"/>
            <a:ext cx="7171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신발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57"/>
          <p:cNvSpPr txBox="1"/>
          <p:nvPr/>
        </p:nvSpPr>
        <p:spPr>
          <a:xfrm>
            <a:off x="2997751" y="4949451"/>
            <a:ext cx="3201024" cy="523220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put on (shoes) 신다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57"/>
          <p:cNvSpPr txBox="1"/>
          <p:nvPr/>
        </p:nvSpPr>
        <p:spPr>
          <a:xfrm>
            <a:off x="5548782" y="5886657"/>
            <a:ext cx="2076900" cy="52320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off 벗다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57"/>
          <p:cNvSpPr/>
          <p:nvPr/>
        </p:nvSpPr>
        <p:spPr>
          <a:xfrm>
            <a:off x="1169630" y="1560853"/>
            <a:ext cx="6867399" cy="3352341"/>
          </a:xfrm>
          <a:prstGeom prst="rect">
            <a:avLst/>
          </a:prstGeom>
          <a:noFill/>
          <a:ln cap="flat" cmpd="sng" w="9525">
            <a:solidFill>
              <a:srgbClr val="008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지미추.jpeg" id="733" name="Google Shape;73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1467" y="2203822"/>
            <a:ext cx="1590671" cy="14782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양말.jpeg" id="734" name="Google Shape;73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5857" y="2025340"/>
            <a:ext cx="1880288" cy="1880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ike shoes.jpeg" id="735" name="Google Shape;735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9526" y="2203822"/>
            <a:ext cx="1657672" cy="1657672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57"/>
          <p:cNvSpPr txBox="1"/>
          <p:nvPr/>
        </p:nvSpPr>
        <p:spPr>
          <a:xfrm>
            <a:off x="4148118" y="3674795"/>
            <a:ext cx="7171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양말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57"/>
          <p:cNvSpPr txBox="1"/>
          <p:nvPr/>
        </p:nvSpPr>
        <p:spPr>
          <a:xfrm>
            <a:off x="6355725" y="3596362"/>
            <a:ext cx="9833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운동화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2" name="Google Shape;742;p58"/>
          <p:cNvGraphicFramePr/>
          <p:nvPr/>
        </p:nvGraphicFramePr>
        <p:xfrm>
          <a:off x="1000501" y="41713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3529825"/>
                <a:gridCol w="383925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New Expressions</a:t>
                      </a:r>
                      <a:endParaRPr sz="26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의류</a:t>
                      </a:r>
                      <a:r>
                        <a:rPr b="0"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  </a:t>
                      </a:r>
                      <a:r>
                        <a:rPr b="0" lang="en-US" sz="2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Clothing items</a:t>
                      </a:r>
                      <a:endParaRPr b="0"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43" name="Google Shape;743;p58"/>
          <p:cNvSpPr txBox="1"/>
          <p:nvPr/>
        </p:nvSpPr>
        <p:spPr>
          <a:xfrm>
            <a:off x="2516426" y="3914327"/>
            <a:ext cx="7171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장갑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58"/>
          <p:cNvSpPr txBox="1"/>
          <p:nvPr/>
        </p:nvSpPr>
        <p:spPr>
          <a:xfrm>
            <a:off x="2516426" y="4963834"/>
            <a:ext cx="4079068" cy="523220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put on (gloves, ring) 끼다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58"/>
          <p:cNvSpPr txBox="1"/>
          <p:nvPr/>
        </p:nvSpPr>
        <p:spPr>
          <a:xfrm>
            <a:off x="3565857" y="5500932"/>
            <a:ext cx="2076818" cy="52322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off 벗다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58"/>
          <p:cNvSpPr/>
          <p:nvPr/>
        </p:nvSpPr>
        <p:spPr>
          <a:xfrm>
            <a:off x="1169630" y="1560853"/>
            <a:ext cx="6867399" cy="3352341"/>
          </a:xfrm>
          <a:prstGeom prst="rect">
            <a:avLst/>
          </a:prstGeom>
          <a:noFill/>
          <a:ln cap="flat" cmpd="sng" w="9525">
            <a:solidFill>
              <a:srgbClr val="008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58"/>
          <p:cNvSpPr txBox="1"/>
          <p:nvPr/>
        </p:nvSpPr>
        <p:spPr>
          <a:xfrm>
            <a:off x="5840215" y="3914327"/>
            <a:ext cx="7171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반지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장갑.jpeg" id="748" name="Google Shape;74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695" y="2310888"/>
            <a:ext cx="1972514" cy="1453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반지.jpeg" id="749" name="Google Shape;74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5827" y="2154736"/>
            <a:ext cx="1805896" cy="1805896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8"/>
          <p:cNvSpPr txBox="1"/>
          <p:nvPr/>
        </p:nvSpPr>
        <p:spPr>
          <a:xfrm>
            <a:off x="5092139" y="1692626"/>
            <a:ext cx="2076818" cy="52322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off 빼다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5" name="Google Shape;755;p59"/>
          <p:cNvGraphicFramePr/>
          <p:nvPr/>
        </p:nvGraphicFramePr>
        <p:xfrm>
          <a:off x="1000501" y="41713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3529825"/>
                <a:gridCol w="383925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New Expressions</a:t>
                      </a:r>
                      <a:endParaRPr sz="26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의류</a:t>
                      </a:r>
                      <a:r>
                        <a:rPr b="0"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  </a:t>
                      </a:r>
                      <a:r>
                        <a:rPr b="0" lang="en-US" sz="2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Clothing items</a:t>
                      </a:r>
                      <a:endParaRPr b="0"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56" name="Google Shape;756;p59"/>
          <p:cNvSpPr txBox="1"/>
          <p:nvPr/>
        </p:nvSpPr>
        <p:spPr>
          <a:xfrm>
            <a:off x="2399463" y="3914327"/>
            <a:ext cx="9833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목걸이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59"/>
          <p:cNvSpPr txBox="1"/>
          <p:nvPr/>
        </p:nvSpPr>
        <p:spPr>
          <a:xfrm>
            <a:off x="1741168" y="4952285"/>
            <a:ext cx="5977532" cy="523220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put on (necklace, earrings) 하다, 차다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59"/>
          <p:cNvSpPr txBox="1"/>
          <p:nvPr/>
        </p:nvSpPr>
        <p:spPr>
          <a:xfrm>
            <a:off x="3565857" y="5500932"/>
            <a:ext cx="2076818" cy="52322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off 빼다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59"/>
          <p:cNvSpPr/>
          <p:nvPr/>
        </p:nvSpPr>
        <p:spPr>
          <a:xfrm>
            <a:off x="1169630" y="1560853"/>
            <a:ext cx="6867399" cy="3352341"/>
          </a:xfrm>
          <a:prstGeom prst="rect">
            <a:avLst/>
          </a:prstGeom>
          <a:noFill/>
          <a:ln cap="flat" cmpd="sng" w="9525">
            <a:solidFill>
              <a:srgbClr val="008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59"/>
          <p:cNvSpPr txBox="1"/>
          <p:nvPr/>
        </p:nvSpPr>
        <p:spPr>
          <a:xfrm>
            <a:off x="5642675" y="3914327"/>
            <a:ext cx="9833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귀걸이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목걸이.jpeg" id="761" name="Google Shape;761;p59"/>
          <p:cNvPicPr preferRelativeResize="0"/>
          <p:nvPr/>
        </p:nvPicPr>
        <p:blipFill rotWithShape="1">
          <a:blip r:embed="rId3">
            <a:alphaModFix/>
          </a:blip>
          <a:srcRect b="18869" l="0" r="0" t="0"/>
          <a:stretch/>
        </p:blipFill>
        <p:spPr>
          <a:xfrm>
            <a:off x="1741168" y="2016858"/>
            <a:ext cx="2170873" cy="176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귀걸이.jpeg" id="762" name="Google Shape;762;p59"/>
          <p:cNvPicPr preferRelativeResize="0"/>
          <p:nvPr/>
        </p:nvPicPr>
        <p:blipFill rotWithShape="1">
          <a:blip r:embed="rId4">
            <a:alphaModFix/>
          </a:blip>
          <a:srcRect b="5451" l="9535" r="10215" t="0"/>
          <a:stretch/>
        </p:blipFill>
        <p:spPr>
          <a:xfrm>
            <a:off x="5337352" y="2016858"/>
            <a:ext cx="1505805" cy="1774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/>
          <p:nvPr/>
        </p:nvSpPr>
        <p:spPr>
          <a:xfrm>
            <a:off x="0" y="2365359"/>
            <a:ext cx="9144000" cy="3559339"/>
          </a:xfrm>
          <a:prstGeom prst="rect">
            <a:avLst/>
          </a:prstGeom>
          <a:solidFill>
            <a:srgbClr val="FDE9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7" name="Google Shape;147;p6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G12.1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clausal connective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~어서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(sequential)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8" name="Google Shape;148;p6"/>
          <p:cNvSpPr txBox="1"/>
          <p:nvPr/>
        </p:nvSpPr>
        <p:spPr>
          <a:xfrm>
            <a:off x="3140048" y="1664924"/>
            <a:ext cx="2796897" cy="461665"/>
          </a:xfrm>
          <a:prstGeom prst="rect">
            <a:avLst/>
          </a:prstGeom>
          <a:solidFill>
            <a:srgbClr val="DAEEF3"/>
          </a:solidFill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나의 하루 (My Day)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465816" y="4955885"/>
            <a:ext cx="45515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afternoon, I met my friend, </a:t>
            </a:r>
            <a:r>
              <a:rPr lang="en-US" sz="18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and then</a:t>
            </a:r>
            <a:endParaRPr sz="1800">
              <a:solidFill>
                <a:srgbClr val="FF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5142763" y="4935341"/>
            <a:ext cx="35101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(we) went to a </a:t>
            </a: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noraebang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6"/>
          <p:cNvSpPr txBox="1"/>
          <p:nvPr/>
        </p:nvSpPr>
        <p:spPr>
          <a:xfrm>
            <a:off x="816873" y="5304673"/>
            <a:ext cx="363510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오후에 저는 친구를 만나</a:t>
            </a:r>
            <a:r>
              <a:rPr lang="en-US" sz="26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서</a:t>
            </a:r>
            <a:endParaRPr sz="2600">
              <a:solidFill>
                <a:srgbClr val="FF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5622852" y="5304673"/>
            <a:ext cx="238035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노래방에 갔어요.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wuluta (nolay).jpg" id="153" name="Google Shape;15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6928" y="2591970"/>
            <a:ext cx="2406281" cy="2343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inkwu.jpg" id="154" name="Google Shape;154;p6"/>
          <p:cNvPicPr preferRelativeResize="0"/>
          <p:nvPr/>
        </p:nvPicPr>
        <p:blipFill rotWithShape="1">
          <a:blip r:embed="rId4">
            <a:alphaModFix/>
          </a:blip>
          <a:srcRect b="52004" l="8404" r="8337" t="0"/>
          <a:stretch/>
        </p:blipFill>
        <p:spPr>
          <a:xfrm>
            <a:off x="1207180" y="2760619"/>
            <a:ext cx="2477072" cy="2174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7" name="Google Shape;767;p60"/>
          <p:cNvGraphicFramePr/>
          <p:nvPr/>
        </p:nvGraphicFramePr>
        <p:xfrm>
          <a:off x="1000501" y="41713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3529825"/>
                <a:gridCol w="383925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New Expressions</a:t>
                      </a:r>
                      <a:endParaRPr sz="26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의류</a:t>
                      </a:r>
                      <a:r>
                        <a:rPr b="0"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  </a:t>
                      </a:r>
                      <a:r>
                        <a:rPr b="0" lang="en-US" sz="2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Clothing items</a:t>
                      </a:r>
                      <a:endParaRPr b="0"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68" name="Google Shape;768;p60"/>
          <p:cNvSpPr txBox="1"/>
          <p:nvPr/>
        </p:nvSpPr>
        <p:spPr>
          <a:xfrm>
            <a:off x="2699474" y="3914327"/>
            <a:ext cx="7171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벨트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60"/>
          <p:cNvSpPr txBox="1"/>
          <p:nvPr/>
        </p:nvSpPr>
        <p:spPr>
          <a:xfrm>
            <a:off x="2053639" y="4940015"/>
            <a:ext cx="4980851" cy="523220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put on (belt, necktie) 하다, 매다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60"/>
          <p:cNvSpPr txBox="1"/>
          <p:nvPr/>
        </p:nvSpPr>
        <p:spPr>
          <a:xfrm>
            <a:off x="3565857" y="5500932"/>
            <a:ext cx="2076818" cy="52322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off 풀다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0"/>
          <p:cNvSpPr/>
          <p:nvPr/>
        </p:nvSpPr>
        <p:spPr>
          <a:xfrm>
            <a:off x="1169630" y="1560853"/>
            <a:ext cx="6867399" cy="3352341"/>
          </a:xfrm>
          <a:prstGeom prst="rect">
            <a:avLst/>
          </a:prstGeom>
          <a:noFill/>
          <a:ln cap="flat" cmpd="sng" w="9525">
            <a:solidFill>
              <a:srgbClr val="008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60"/>
          <p:cNvSpPr txBox="1"/>
          <p:nvPr/>
        </p:nvSpPr>
        <p:spPr>
          <a:xfrm>
            <a:off x="5642675" y="3914327"/>
            <a:ext cx="9833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넥타이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벨트.jpeg" id="773" name="Google Shape;773;p60"/>
          <p:cNvPicPr preferRelativeResize="0"/>
          <p:nvPr/>
        </p:nvPicPr>
        <p:blipFill rotWithShape="1">
          <a:blip r:embed="rId3">
            <a:alphaModFix/>
          </a:blip>
          <a:srcRect b="11220" l="0" r="0" t="0"/>
          <a:stretch/>
        </p:blipFill>
        <p:spPr>
          <a:xfrm>
            <a:off x="1858132" y="2540154"/>
            <a:ext cx="2475734" cy="11449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넥타이.jpeg" id="774" name="Google Shape;774;p60"/>
          <p:cNvPicPr preferRelativeResize="0"/>
          <p:nvPr/>
        </p:nvPicPr>
        <p:blipFill rotWithShape="1">
          <a:blip r:embed="rId4">
            <a:alphaModFix/>
          </a:blip>
          <a:srcRect b="10806" l="0" r="0" t="0"/>
          <a:stretch/>
        </p:blipFill>
        <p:spPr>
          <a:xfrm>
            <a:off x="4964408" y="2101422"/>
            <a:ext cx="2237172" cy="1583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9" name="Google Shape;779;p61"/>
          <p:cNvGraphicFramePr/>
          <p:nvPr/>
        </p:nvGraphicFramePr>
        <p:xfrm>
          <a:off x="1000501" y="41713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3529825"/>
                <a:gridCol w="383925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New Expressions</a:t>
                      </a:r>
                      <a:endParaRPr sz="26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의류</a:t>
                      </a:r>
                      <a:r>
                        <a:rPr b="0"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  </a:t>
                      </a:r>
                      <a:r>
                        <a:rPr b="0" lang="en-US" sz="2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Clothing items</a:t>
                      </a:r>
                      <a:endParaRPr b="0"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80" name="Google Shape;780;p61"/>
          <p:cNvSpPr txBox="1"/>
          <p:nvPr/>
        </p:nvSpPr>
        <p:spPr>
          <a:xfrm>
            <a:off x="2348585" y="4145159"/>
            <a:ext cx="7171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시계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61"/>
          <p:cNvSpPr txBox="1"/>
          <p:nvPr/>
        </p:nvSpPr>
        <p:spPr>
          <a:xfrm>
            <a:off x="1160678" y="4911754"/>
            <a:ext cx="3060936" cy="523220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put on (clock) 차다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61"/>
          <p:cNvSpPr txBox="1"/>
          <p:nvPr/>
        </p:nvSpPr>
        <p:spPr>
          <a:xfrm>
            <a:off x="1777994" y="5476393"/>
            <a:ext cx="2076818" cy="52322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off 풀다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1"/>
          <p:cNvSpPr/>
          <p:nvPr/>
        </p:nvSpPr>
        <p:spPr>
          <a:xfrm>
            <a:off x="983791" y="1560853"/>
            <a:ext cx="3375217" cy="3352341"/>
          </a:xfrm>
          <a:prstGeom prst="rect">
            <a:avLst/>
          </a:prstGeom>
          <a:noFill/>
          <a:ln cap="flat" cmpd="sng" w="9525">
            <a:solidFill>
              <a:srgbClr val="008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61"/>
          <p:cNvSpPr txBox="1"/>
          <p:nvPr/>
        </p:nvSpPr>
        <p:spPr>
          <a:xfrm>
            <a:off x="6208117" y="4145159"/>
            <a:ext cx="7232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가방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61"/>
          <p:cNvSpPr/>
          <p:nvPr/>
        </p:nvSpPr>
        <p:spPr>
          <a:xfrm>
            <a:off x="4938412" y="1507942"/>
            <a:ext cx="3217385" cy="3352341"/>
          </a:xfrm>
          <a:prstGeom prst="rect">
            <a:avLst/>
          </a:prstGeom>
          <a:noFill/>
          <a:ln cap="flat" cmpd="sng" w="9525">
            <a:solidFill>
              <a:srgbClr val="008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롤렉스.jpeg" id="786" name="Google Shape;78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2195" y="1979016"/>
            <a:ext cx="1360472" cy="1948197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61"/>
          <p:cNvSpPr txBox="1"/>
          <p:nvPr/>
        </p:nvSpPr>
        <p:spPr>
          <a:xfrm>
            <a:off x="4669662" y="4895931"/>
            <a:ext cx="4340666" cy="523220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hold, carry (bag) 메다, 들다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61"/>
          <p:cNvSpPr txBox="1"/>
          <p:nvPr/>
        </p:nvSpPr>
        <p:spPr>
          <a:xfrm>
            <a:off x="5496004" y="5460570"/>
            <a:ext cx="2076818" cy="523220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off 풀다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배낭.jpeg" id="789" name="Google Shape;78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3978" y="2402070"/>
            <a:ext cx="1317117" cy="1408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토트백.jpg" id="790" name="Google Shape;790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6576" y="2368547"/>
            <a:ext cx="1441685" cy="1441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5" name="Google Shape;795;p62"/>
          <p:cNvGraphicFramePr/>
          <p:nvPr/>
        </p:nvGraphicFramePr>
        <p:xfrm>
          <a:off x="1000501" y="41713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3529825"/>
                <a:gridCol w="383925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New Expressions</a:t>
                      </a:r>
                      <a:endParaRPr sz="26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의류</a:t>
                      </a:r>
                      <a:r>
                        <a:rPr b="0"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  </a:t>
                      </a:r>
                      <a:r>
                        <a:rPr b="0" lang="en-US" sz="2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Clothing items</a:t>
                      </a:r>
                      <a:endParaRPr b="0"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96" name="Google Shape;796;p62"/>
          <p:cNvSpPr txBox="1"/>
          <p:nvPr/>
        </p:nvSpPr>
        <p:spPr>
          <a:xfrm>
            <a:off x="502283" y="1179971"/>
            <a:ext cx="800259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Fill in the blanks with appropriate expressions from below.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hiteshirt.jpeg" id="797" name="Google Shape;79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2929" y="1888867"/>
            <a:ext cx="1303038" cy="1303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치마.jpg" id="798" name="Google Shape;798;p62"/>
          <p:cNvPicPr preferRelativeResize="0"/>
          <p:nvPr/>
        </p:nvPicPr>
        <p:blipFill rotWithShape="1">
          <a:blip r:embed="rId4">
            <a:alphaModFix/>
          </a:blip>
          <a:srcRect b="12067" l="9929" r="9931" t="15802"/>
          <a:stretch/>
        </p:blipFill>
        <p:spPr>
          <a:xfrm>
            <a:off x="2486187" y="1956583"/>
            <a:ext cx="1518713" cy="1366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모자.jpg" id="799" name="Google Shape;799;p62"/>
          <p:cNvPicPr preferRelativeResize="0"/>
          <p:nvPr/>
        </p:nvPicPr>
        <p:blipFill rotWithShape="1">
          <a:blip r:embed="rId5">
            <a:alphaModFix/>
          </a:blip>
          <a:srcRect b="14521" l="0" r="36660" t="16952"/>
          <a:stretch/>
        </p:blipFill>
        <p:spPr>
          <a:xfrm>
            <a:off x="6073280" y="1888867"/>
            <a:ext cx="1194119" cy="1291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양말.jpeg" id="800" name="Google Shape;800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51610" y="4217332"/>
            <a:ext cx="1469153" cy="1469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장갑.jpeg" id="801" name="Google Shape;801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73280" y="4401159"/>
            <a:ext cx="1443738" cy="1063516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62"/>
          <p:cNvSpPr txBox="1"/>
          <p:nvPr/>
        </p:nvSpPr>
        <p:spPr>
          <a:xfrm>
            <a:off x="1751610" y="3403035"/>
            <a:ext cx="16790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옷을 </a:t>
            </a:r>
            <a:r>
              <a:rPr lang="en-US" sz="24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입어요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62"/>
          <p:cNvSpPr txBox="1"/>
          <p:nvPr/>
        </p:nvSpPr>
        <p:spPr>
          <a:xfrm>
            <a:off x="4901182" y="3403035"/>
            <a:ext cx="32925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모자를 ______________.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62"/>
          <p:cNvSpPr txBox="1"/>
          <p:nvPr/>
        </p:nvSpPr>
        <p:spPr>
          <a:xfrm>
            <a:off x="1000501" y="5686485"/>
            <a:ext cx="32925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양말을 ______________.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62"/>
          <p:cNvSpPr txBox="1"/>
          <p:nvPr/>
        </p:nvSpPr>
        <p:spPr>
          <a:xfrm>
            <a:off x="4901182" y="5686485"/>
            <a:ext cx="32925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장갑을 ______________.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62"/>
          <p:cNvSpPr txBox="1"/>
          <p:nvPr/>
        </p:nvSpPr>
        <p:spPr>
          <a:xfrm>
            <a:off x="6550280" y="3323534"/>
            <a:ext cx="7171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써요</a:t>
            </a:r>
            <a:endParaRPr sz="2400">
              <a:solidFill>
                <a:srgbClr val="FF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62"/>
          <p:cNvSpPr txBox="1"/>
          <p:nvPr/>
        </p:nvSpPr>
        <p:spPr>
          <a:xfrm>
            <a:off x="2486187" y="5592257"/>
            <a:ext cx="9833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신어요</a:t>
            </a:r>
            <a:endParaRPr sz="2400">
              <a:solidFill>
                <a:srgbClr val="FF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62"/>
          <p:cNvSpPr txBox="1"/>
          <p:nvPr/>
        </p:nvSpPr>
        <p:spPr>
          <a:xfrm>
            <a:off x="6550280" y="5592257"/>
            <a:ext cx="7171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껴요</a:t>
            </a:r>
            <a:endParaRPr sz="2400">
              <a:solidFill>
                <a:srgbClr val="FF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3" name="Google Shape;813;p63"/>
          <p:cNvGraphicFramePr/>
          <p:nvPr/>
        </p:nvGraphicFramePr>
        <p:xfrm>
          <a:off x="1000501" y="41713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3529825"/>
                <a:gridCol w="383925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New Expressions</a:t>
                      </a:r>
                      <a:endParaRPr sz="26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의류</a:t>
                      </a:r>
                      <a:r>
                        <a:rPr b="0"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  </a:t>
                      </a:r>
                      <a:r>
                        <a:rPr b="0" lang="en-US" sz="2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Clothing items</a:t>
                      </a:r>
                      <a:endParaRPr b="0" sz="2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6E3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14" name="Google Shape;814;p63"/>
          <p:cNvSpPr txBox="1"/>
          <p:nvPr/>
        </p:nvSpPr>
        <p:spPr>
          <a:xfrm>
            <a:off x="502283" y="1179971"/>
            <a:ext cx="800259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Fill in the blanks with appropriate expressions from below.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63"/>
          <p:cNvSpPr txBox="1"/>
          <p:nvPr/>
        </p:nvSpPr>
        <p:spPr>
          <a:xfrm>
            <a:off x="1000501" y="3403035"/>
            <a:ext cx="35587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목걸이를 ______________.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63"/>
          <p:cNvSpPr txBox="1"/>
          <p:nvPr/>
        </p:nvSpPr>
        <p:spPr>
          <a:xfrm>
            <a:off x="4901182" y="3403035"/>
            <a:ext cx="35587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넥타이를 ______________.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63"/>
          <p:cNvSpPr txBox="1"/>
          <p:nvPr/>
        </p:nvSpPr>
        <p:spPr>
          <a:xfrm>
            <a:off x="1000501" y="5686485"/>
            <a:ext cx="32925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가방을 ______________.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63"/>
          <p:cNvSpPr txBox="1"/>
          <p:nvPr/>
        </p:nvSpPr>
        <p:spPr>
          <a:xfrm>
            <a:off x="4901182" y="5686485"/>
            <a:ext cx="32925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시계를 ______________.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63"/>
          <p:cNvSpPr txBox="1"/>
          <p:nvPr/>
        </p:nvSpPr>
        <p:spPr>
          <a:xfrm>
            <a:off x="6722374" y="3315186"/>
            <a:ext cx="7171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써요</a:t>
            </a:r>
            <a:endParaRPr sz="2400">
              <a:solidFill>
                <a:srgbClr val="FF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63"/>
          <p:cNvSpPr txBox="1"/>
          <p:nvPr/>
        </p:nvSpPr>
        <p:spPr>
          <a:xfrm>
            <a:off x="2486187" y="5592257"/>
            <a:ext cx="9833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들어요</a:t>
            </a:r>
            <a:endParaRPr sz="2400">
              <a:solidFill>
                <a:srgbClr val="FF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63"/>
          <p:cNvSpPr txBox="1"/>
          <p:nvPr/>
        </p:nvSpPr>
        <p:spPr>
          <a:xfrm>
            <a:off x="6550280" y="5592257"/>
            <a:ext cx="7171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차요</a:t>
            </a:r>
            <a:endParaRPr sz="2400">
              <a:solidFill>
                <a:srgbClr val="FF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목걸이.jpeg" id="822" name="Google Shape;822;p63"/>
          <p:cNvPicPr preferRelativeResize="0"/>
          <p:nvPr/>
        </p:nvPicPr>
        <p:blipFill rotWithShape="1">
          <a:blip r:embed="rId3">
            <a:alphaModFix/>
          </a:blip>
          <a:srcRect b="18869" l="0" r="0" t="0"/>
          <a:stretch/>
        </p:blipFill>
        <p:spPr>
          <a:xfrm>
            <a:off x="1583410" y="1813466"/>
            <a:ext cx="1805553" cy="14648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넥타이.jpeg" id="823" name="Google Shape;823;p63"/>
          <p:cNvPicPr preferRelativeResize="0"/>
          <p:nvPr/>
        </p:nvPicPr>
        <p:blipFill rotWithShape="1">
          <a:blip r:embed="rId4">
            <a:alphaModFix/>
          </a:blip>
          <a:srcRect b="10806" l="0" r="0" t="0"/>
          <a:stretch/>
        </p:blipFill>
        <p:spPr>
          <a:xfrm>
            <a:off x="5564576" y="1882806"/>
            <a:ext cx="1971407" cy="13955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토트백.jpg" id="824" name="Google Shape;824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7209" y="4072463"/>
            <a:ext cx="1428934" cy="14289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롤렉스.jpeg" id="825" name="Google Shape;825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19626" y="4072463"/>
            <a:ext cx="1061308" cy="15197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63"/>
          <p:cNvSpPr txBox="1"/>
          <p:nvPr/>
        </p:nvSpPr>
        <p:spPr>
          <a:xfrm>
            <a:off x="2917583" y="3323534"/>
            <a:ext cx="7171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해요</a:t>
            </a:r>
            <a:endParaRPr sz="2400">
              <a:solidFill>
                <a:srgbClr val="FF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2" name="Google Shape;832;p64"/>
          <p:cNvGraphicFramePr/>
          <p:nvPr/>
        </p:nvGraphicFramePr>
        <p:xfrm>
          <a:off x="945075" y="3556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7412775"/>
              </a:tblGrid>
              <a:tr h="858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BD4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BD4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BD4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BD4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D4B4"/>
                    </a:solidFill>
                  </a:tcPr>
                </a:tc>
              </a:tr>
            </a:tbl>
          </a:graphicData>
        </a:graphic>
      </p:graphicFrame>
      <p:pic>
        <p:nvPicPr>
          <p:cNvPr descr="activity.png" id="833" name="Google Shape;83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533" y="265530"/>
            <a:ext cx="2420112" cy="944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versation.png" id="834" name="Google Shape;834;p64"/>
          <p:cNvPicPr preferRelativeResize="0"/>
          <p:nvPr/>
        </p:nvPicPr>
        <p:blipFill rotWithShape="1">
          <a:blip r:embed="rId4">
            <a:alphaModFix/>
          </a:blip>
          <a:srcRect b="21116" l="0" r="0" t="5392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64"/>
          <p:cNvSpPr txBox="1"/>
          <p:nvPr/>
        </p:nvSpPr>
        <p:spPr>
          <a:xfrm>
            <a:off x="3474645" y="410191"/>
            <a:ext cx="355367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뭐 입고 있어요?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you wearing?</a:t>
            </a:r>
            <a:endParaRPr/>
          </a:p>
        </p:txBody>
      </p:sp>
      <p:sp>
        <p:nvSpPr>
          <p:cNvPr id="836" name="Google Shape;836;p64"/>
          <p:cNvSpPr txBox="1"/>
          <p:nvPr/>
        </p:nvSpPr>
        <p:spPr>
          <a:xfrm>
            <a:off x="697784" y="2280082"/>
            <a:ext cx="7660062" cy="1200328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[Example]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저는 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노란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셔츠하고 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파란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반바지를 </a:t>
            </a:r>
            <a:r>
              <a:rPr lang="en-US" sz="2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입고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까만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신발을 </a:t>
            </a:r>
            <a:r>
              <a:rPr lang="en-US" sz="2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신었어요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 머리는 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까만색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이에요.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i.jpg" id="837" name="Google Shape;837;p64"/>
          <p:cNvPicPr preferRelativeResize="0"/>
          <p:nvPr/>
        </p:nvPicPr>
        <p:blipFill rotWithShape="1">
          <a:blip r:embed="rId5">
            <a:alphaModFix/>
          </a:blip>
          <a:srcRect b="0" l="16038" r="16170" t="0"/>
          <a:stretch/>
        </p:blipFill>
        <p:spPr>
          <a:xfrm>
            <a:off x="6306560" y="3776246"/>
            <a:ext cx="1871408" cy="2760552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64"/>
          <p:cNvSpPr txBox="1"/>
          <p:nvPr/>
        </p:nvSpPr>
        <p:spPr>
          <a:xfrm>
            <a:off x="697784" y="1582242"/>
            <a:ext cx="77809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Describe yourself and the person next to you in Korean.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lors.jpg" id="839" name="Google Shape;839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0365" y="4163791"/>
            <a:ext cx="2620058" cy="1737389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64"/>
          <p:cNvSpPr txBox="1"/>
          <p:nvPr/>
        </p:nvSpPr>
        <p:spPr>
          <a:xfrm>
            <a:off x="697785" y="5531848"/>
            <a:ext cx="7896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빨간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색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64"/>
          <p:cNvSpPr txBox="1"/>
          <p:nvPr/>
        </p:nvSpPr>
        <p:spPr>
          <a:xfrm>
            <a:off x="697784" y="4881696"/>
            <a:ext cx="7896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490A"/>
                </a:solidFill>
                <a:latin typeface="Calibri"/>
                <a:ea typeface="Calibri"/>
                <a:cs typeface="Calibri"/>
                <a:sym typeface="Calibri"/>
              </a:rPr>
              <a:t>주황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색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64"/>
          <p:cNvSpPr txBox="1"/>
          <p:nvPr/>
        </p:nvSpPr>
        <p:spPr>
          <a:xfrm>
            <a:off x="697784" y="4143032"/>
            <a:ext cx="7896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BC9A0B"/>
                </a:solidFill>
                <a:latin typeface="Calibri"/>
                <a:ea typeface="Calibri"/>
                <a:cs typeface="Calibri"/>
                <a:sym typeface="Calibri"/>
              </a:rPr>
              <a:t>노란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색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64"/>
          <p:cNvSpPr txBox="1"/>
          <p:nvPr/>
        </p:nvSpPr>
        <p:spPr>
          <a:xfrm>
            <a:off x="2043160" y="3776246"/>
            <a:ext cx="81408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까만색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64"/>
          <p:cNvSpPr txBox="1"/>
          <p:nvPr/>
        </p:nvSpPr>
        <p:spPr>
          <a:xfrm>
            <a:off x="3080195" y="3776246"/>
            <a:ext cx="6658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A4625"/>
                </a:solidFill>
                <a:latin typeface="Calibri"/>
                <a:ea typeface="Calibri"/>
                <a:cs typeface="Calibri"/>
                <a:sym typeface="Calibri"/>
              </a:rPr>
              <a:t>갈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색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64"/>
          <p:cNvSpPr txBox="1"/>
          <p:nvPr/>
        </p:nvSpPr>
        <p:spPr>
          <a:xfrm>
            <a:off x="4120423" y="4512364"/>
            <a:ext cx="828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C528"/>
                </a:solidFill>
                <a:latin typeface="Calibri"/>
                <a:ea typeface="Calibri"/>
                <a:cs typeface="Calibri"/>
                <a:sym typeface="Calibri"/>
              </a:rPr>
              <a:t>연두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색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64"/>
          <p:cNvSpPr txBox="1"/>
          <p:nvPr/>
        </p:nvSpPr>
        <p:spPr>
          <a:xfrm>
            <a:off x="4120423" y="5206106"/>
            <a:ext cx="8461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16D0E"/>
                </a:solidFill>
                <a:latin typeface="Calibri"/>
                <a:ea typeface="Calibri"/>
                <a:cs typeface="Calibri"/>
                <a:sym typeface="Calibri"/>
              </a:rPr>
              <a:t>초록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색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64"/>
          <p:cNvSpPr txBox="1"/>
          <p:nvPr/>
        </p:nvSpPr>
        <p:spPr>
          <a:xfrm>
            <a:off x="3789831" y="5924261"/>
            <a:ext cx="9261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9BCEB"/>
                </a:solidFill>
                <a:latin typeface="Calibri"/>
                <a:ea typeface="Calibri"/>
                <a:cs typeface="Calibri"/>
                <a:sym typeface="Calibri"/>
              </a:rPr>
              <a:t>하늘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색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64"/>
          <p:cNvSpPr txBox="1"/>
          <p:nvPr/>
        </p:nvSpPr>
        <p:spPr>
          <a:xfrm>
            <a:off x="3036318" y="5924261"/>
            <a:ext cx="8766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파란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색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64"/>
          <p:cNvSpPr txBox="1"/>
          <p:nvPr/>
        </p:nvSpPr>
        <p:spPr>
          <a:xfrm>
            <a:off x="2300330" y="5901180"/>
            <a:ext cx="7798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000FF"/>
                </a:solidFill>
                <a:latin typeface="Calibri"/>
                <a:ea typeface="Calibri"/>
                <a:cs typeface="Calibri"/>
                <a:sym typeface="Calibri"/>
              </a:rPr>
              <a:t>보라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색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64"/>
          <p:cNvSpPr txBox="1"/>
          <p:nvPr/>
        </p:nvSpPr>
        <p:spPr>
          <a:xfrm>
            <a:off x="1487398" y="5901180"/>
            <a:ext cx="8129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6FCF"/>
                </a:solidFill>
                <a:latin typeface="Calibri"/>
                <a:ea typeface="Calibri"/>
                <a:cs typeface="Calibri"/>
                <a:sym typeface="Calibri"/>
              </a:rPr>
              <a:t>분홍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색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5" name="Google Shape;855;p65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G12.5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noun-modifying form ~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(으)ㄴ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(past)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mekta 7.jpg" id="856" name="Google Shape;85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8028" y="2513982"/>
            <a:ext cx="2580132" cy="23269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kta 7.jpg" id="857" name="Google Shape;85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7905" y="2513982"/>
            <a:ext cx="2580132" cy="2326959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65"/>
          <p:cNvSpPr txBox="1"/>
          <p:nvPr/>
        </p:nvSpPr>
        <p:spPr>
          <a:xfrm>
            <a:off x="1507572" y="5031571"/>
            <a:ext cx="224777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어제 먹</a:t>
            </a:r>
            <a:r>
              <a:rPr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은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음식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65"/>
          <p:cNvSpPr txBox="1"/>
          <p:nvPr/>
        </p:nvSpPr>
        <p:spPr>
          <a:xfrm>
            <a:off x="5169662" y="5004956"/>
            <a:ext cx="25583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점심에 먹</a:t>
            </a:r>
            <a:r>
              <a:rPr lang="en-US" sz="280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는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음식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65"/>
          <p:cNvSpPr txBox="1"/>
          <p:nvPr/>
        </p:nvSpPr>
        <p:spPr>
          <a:xfrm>
            <a:off x="1029456" y="5652833"/>
            <a:ext cx="322719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food I </a:t>
            </a:r>
            <a:r>
              <a:rPr lang="en-US" sz="22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ate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yesterday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65"/>
          <p:cNvSpPr txBox="1"/>
          <p:nvPr/>
        </p:nvSpPr>
        <p:spPr>
          <a:xfrm>
            <a:off x="5029862" y="5652833"/>
            <a:ext cx="308612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food I </a:t>
            </a:r>
            <a:r>
              <a:rPr lang="en-US" sz="22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eat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lunch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65"/>
          <p:cNvSpPr txBox="1"/>
          <p:nvPr/>
        </p:nvSpPr>
        <p:spPr>
          <a:xfrm>
            <a:off x="672353" y="1310767"/>
            <a:ext cx="7695241" cy="76944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[Verb stem + </a:t>
            </a:r>
            <a:r>
              <a:rPr lang="en-US" sz="22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(으)ㄴ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Noun] = the past form of a verb in relative clause (noun-modifying constructions)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7" name="Google Shape;867;p66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G12.5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noun-modifying form ~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(으)ㄴ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(past)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68" name="Google Shape;868;p66"/>
          <p:cNvSpPr txBox="1"/>
          <p:nvPr/>
        </p:nvSpPr>
        <p:spPr>
          <a:xfrm>
            <a:off x="1094334" y="4875892"/>
            <a:ext cx="29687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내가 어제 만</a:t>
            </a:r>
            <a:r>
              <a:rPr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난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친구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66"/>
          <p:cNvSpPr txBox="1"/>
          <p:nvPr/>
        </p:nvSpPr>
        <p:spPr>
          <a:xfrm>
            <a:off x="4836381" y="4849277"/>
            <a:ext cx="32793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내가 오늘 만나</a:t>
            </a:r>
            <a:r>
              <a:rPr lang="en-US" sz="280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는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친구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66"/>
          <p:cNvSpPr txBox="1"/>
          <p:nvPr/>
        </p:nvSpPr>
        <p:spPr>
          <a:xfrm>
            <a:off x="1029456" y="5497154"/>
            <a:ext cx="346761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friend I </a:t>
            </a:r>
            <a:r>
              <a:rPr lang="en-US" sz="22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met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yesterday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66"/>
          <p:cNvSpPr txBox="1"/>
          <p:nvPr/>
        </p:nvSpPr>
        <p:spPr>
          <a:xfrm>
            <a:off x="5029862" y="5497154"/>
            <a:ext cx="308585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friend I </a:t>
            </a:r>
            <a:r>
              <a:rPr lang="en-US" sz="22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meet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66"/>
          <p:cNvSpPr txBox="1"/>
          <p:nvPr/>
        </p:nvSpPr>
        <p:spPr>
          <a:xfrm>
            <a:off x="791882" y="1294813"/>
            <a:ext cx="7695241" cy="76944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[Verb stem + </a:t>
            </a:r>
            <a:r>
              <a:rPr lang="en-US" sz="22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(으)ㄴ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Noun] = the past form of a verb in relative clause (noun-modifying constructions)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sa 2.jpg" id="873" name="Google Shape;87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9662" y="2730339"/>
            <a:ext cx="230428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sa 2.jpg" id="874" name="Google Shape;87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061" y="2730339"/>
            <a:ext cx="2304288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9" name="Google Shape;879;p67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G12.5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noun-modifying form ~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(으)ㄴ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(past)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80" name="Google Shape;880;p67"/>
          <p:cNvSpPr txBox="1"/>
          <p:nvPr/>
        </p:nvSpPr>
        <p:spPr>
          <a:xfrm>
            <a:off x="1568824" y="2513413"/>
            <a:ext cx="1697901" cy="4068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Dictionary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먹다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사다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입다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쓰다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듣다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살다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마시다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공부하다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7"/>
          <p:cNvSpPr txBox="1"/>
          <p:nvPr/>
        </p:nvSpPr>
        <p:spPr>
          <a:xfrm>
            <a:off x="3902636" y="2513413"/>
            <a:ext cx="1313731" cy="4068806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먹</a:t>
            </a:r>
            <a:r>
              <a:rPr lang="en-US" sz="2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는</a:t>
            </a:r>
            <a:endParaRPr sz="2400">
              <a:solidFill>
                <a:srgbClr val="336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</a:t>
            </a:r>
            <a:r>
              <a:rPr lang="en-US" sz="2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는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입</a:t>
            </a:r>
            <a:r>
              <a:rPr lang="en-US" sz="2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는</a:t>
            </a:r>
            <a:endParaRPr sz="2400">
              <a:solidFill>
                <a:srgbClr val="336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쓰</a:t>
            </a:r>
            <a:r>
              <a:rPr lang="en-US" sz="2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는</a:t>
            </a:r>
            <a:endParaRPr sz="2400">
              <a:solidFill>
                <a:srgbClr val="336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듣</a:t>
            </a:r>
            <a:r>
              <a:rPr lang="en-US" sz="2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는</a:t>
            </a:r>
            <a:endParaRPr sz="2400">
              <a:solidFill>
                <a:srgbClr val="336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</a:t>
            </a:r>
            <a:r>
              <a:rPr lang="en-US" sz="2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는</a:t>
            </a:r>
            <a:endParaRPr sz="2400">
              <a:solidFill>
                <a:srgbClr val="336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마시</a:t>
            </a:r>
            <a:r>
              <a:rPr lang="en-US" sz="2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는</a:t>
            </a:r>
            <a:endParaRPr sz="2400">
              <a:solidFill>
                <a:srgbClr val="336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공부하</a:t>
            </a:r>
            <a:r>
              <a:rPr lang="en-US" sz="24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는</a:t>
            </a:r>
            <a:endParaRPr sz="2400">
              <a:solidFill>
                <a:srgbClr val="336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67"/>
          <p:cNvSpPr txBox="1"/>
          <p:nvPr/>
        </p:nvSpPr>
        <p:spPr>
          <a:xfrm>
            <a:off x="6341036" y="2513413"/>
            <a:ext cx="983346" cy="4068806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먹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은</a:t>
            </a:r>
            <a:endParaRPr sz="2400">
              <a:solidFill>
                <a:srgbClr val="FF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산</a:t>
            </a:r>
            <a:endParaRPr sz="2400">
              <a:solidFill>
                <a:srgbClr val="FF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입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은</a:t>
            </a:r>
            <a:endParaRPr sz="2400">
              <a:solidFill>
                <a:srgbClr val="3366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쓴</a:t>
            </a:r>
            <a:endParaRPr sz="2400">
              <a:solidFill>
                <a:srgbClr val="FF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들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은</a:t>
            </a:r>
            <a:endParaRPr sz="2400">
              <a:solidFill>
                <a:srgbClr val="FF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산</a:t>
            </a:r>
            <a:endParaRPr sz="2400">
              <a:solidFill>
                <a:srgbClr val="FF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신</a:t>
            </a:r>
            <a:endParaRPr sz="2400">
              <a:solidFill>
                <a:srgbClr val="FF008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공부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한</a:t>
            </a:r>
            <a:endParaRPr sz="2400">
              <a:solidFill>
                <a:srgbClr val="FF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7"/>
          <p:cNvSpPr txBox="1"/>
          <p:nvPr/>
        </p:nvSpPr>
        <p:spPr>
          <a:xfrm>
            <a:off x="4009748" y="1938933"/>
            <a:ext cx="31951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Noun-modifying forms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67"/>
          <p:cNvSpPr txBox="1"/>
          <p:nvPr/>
        </p:nvSpPr>
        <p:spPr>
          <a:xfrm>
            <a:off x="1832029" y="1225177"/>
            <a:ext cx="5304095" cy="52322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Verb stem + </a:t>
            </a:r>
            <a:r>
              <a:rPr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(으)ㄴ 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 + </a:t>
            </a:r>
            <a:r>
              <a:rPr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은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 V + </a:t>
            </a:r>
            <a:r>
              <a:rPr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ㄴ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9" name="Google Shape;889;p68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G12.5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noun-modifying form ~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(으)ㄴ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(past)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90" name="Google Shape;890;p68"/>
          <p:cNvSpPr txBox="1"/>
          <p:nvPr/>
        </p:nvSpPr>
        <p:spPr>
          <a:xfrm>
            <a:off x="1363276" y="5723208"/>
            <a:ext cx="193717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어제 </a:t>
            </a:r>
            <a:r>
              <a:rPr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본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영화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68"/>
          <p:cNvSpPr txBox="1"/>
          <p:nvPr/>
        </p:nvSpPr>
        <p:spPr>
          <a:xfrm>
            <a:off x="5298112" y="5723208"/>
            <a:ext cx="296873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내가 지금 보</a:t>
            </a:r>
            <a:r>
              <a:rPr lang="en-US" sz="280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는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영화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68"/>
          <p:cNvSpPr txBox="1"/>
          <p:nvPr/>
        </p:nvSpPr>
        <p:spPr>
          <a:xfrm>
            <a:off x="1044398" y="4849544"/>
            <a:ext cx="280056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movie I </a:t>
            </a:r>
            <a:r>
              <a:rPr lang="en-US" sz="22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watched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yesterday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68"/>
          <p:cNvSpPr txBox="1"/>
          <p:nvPr/>
        </p:nvSpPr>
        <p:spPr>
          <a:xfrm>
            <a:off x="4880450" y="4857891"/>
            <a:ext cx="374974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movie I’m </a:t>
            </a:r>
            <a:r>
              <a:rPr lang="en-US" sz="22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watching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ota (yenghwa) 20.jpg" id="894" name="Google Shape;89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1013" y="2068547"/>
            <a:ext cx="2520696" cy="2520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ta (yenghwa) 20.jpg" id="895" name="Google Shape;89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3745" y="2068547"/>
            <a:ext cx="2520696" cy="2520696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68"/>
          <p:cNvSpPr txBox="1"/>
          <p:nvPr/>
        </p:nvSpPr>
        <p:spPr>
          <a:xfrm>
            <a:off x="1832029" y="1225177"/>
            <a:ext cx="5304095" cy="52322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Verb stem + </a:t>
            </a:r>
            <a:r>
              <a:rPr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(으)ㄴ 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 + </a:t>
            </a:r>
            <a:r>
              <a:rPr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은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 V + </a:t>
            </a:r>
            <a:r>
              <a:rPr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ㄴ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1" name="Google Shape;901;p69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G12.5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noun-modifying form ~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(으)ㄴ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(past)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02" name="Google Shape;902;p69"/>
          <p:cNvSpPr txBox="1"/>
          <p:nvPr/>
        </p:nvSpPr>
        <p:spPr>
          <a:xfrm>
            <a:off x="1393157" y="5467225"/>
            <a:ext cx="224777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어제 운전</a:t>
            </a:r>
            <a:r>
              <a:rPr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한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차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69"/>
          <p:cNvSpPr txBox="1"/>
          <p:nvPr/>
        </p:nvSpPr>
        <p:spPr>
          <a:xfrm>
            <a:off x="5326411" y="5467225"/>
            <a:ext cx="25583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지금 운전하</a:t>
            </a:r>
            <a:r>
              <a:rPr lang="en-US" sz="280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는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차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69"/>
          <p:cNvSpPr txBox="1"/>
          <p:nvPr/>
        </p:nvSpPr>
        <p:spPr>
          <a:xfrm>
            <a:off x="835222" y="4849111"/>
            <a:ext cx="338354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car I </a:t>
            </a:r>
            <a:r>
              <a:rPr lang="en-US" sz="22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drove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yesterday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69"/>
          <p:cNvSpPr txBox="1"/>
          <p:nvPr/>
        </p:nvSpPr>
        <p:spPr>
          <a:xfrm>
            <a:off x="4964720" y="4849111"/>
            <a:ext cx="310854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car I’m </a:t>
            </a:r>
            <a:r>
              <a:rPr lang="en-US" sz="22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driving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69"/>
          <p:cNvSpPr txBox="1"/>
          <p:nvPr/>
        </p:nvSpPr>
        <p:spPr>
          <a:xfrm>
            <a:off x="1832029" y="1225177"/>
            <a:ext cx="5304095" cy="52322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Verb stem + </a:t>
            </a:r>
            <a:r>
              <a:rPr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(으)ㄴ 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 + </a:t>
            </a:r>
            <a:r>
              <a:rPr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은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 V + </a:t>
            </a:r>
            <a:r>
              <a:rPr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ㄴ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uncenhata 2.jpg" id="907" name="Google Shape;90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481" y="2131299"/>
            <a:ext cx="2520696" cy="2520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uncenhata 2.jpg" id="908" name="Google Shape;90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6411" y="2131299"/>
            <a:ext cx="2520696" cy="2520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" name="Google Shape;159;p7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G12.1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clausal connective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80"/>
                        </a:buClr>
                        <a:buSzPts val="2600"/>
                        <a:buFont typeface="Arial"/>
                        <a:buNone/>
                      </a:pP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~어서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(sequential)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0" name="Google Shape;160;p7"/>
          <p:cNvSpPr/>
          <p:nvPr/>
        </p:nvSpPr>
        <p:spPr>
          <a:xfrm>
            <a:off x="1159166" y="1534863"/>
            <a:ext cx="6777729" cy="830997"/>
          </a:xfrm>
          <a:prstGeom prst="rect">
            <a:avLst/>
          </a:prstGeom>
          <a:solidFill>
            <a:srgbClr val="F2DA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835150" lvl="0" marL="18351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r>
              <a:rPr b="1"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어서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b="1"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아서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to state actions or events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chronological sequence</a:t>
            </a:r>
            <a:endParaRPr sz="2400">
              <a:solidFill>
                <a:srgbClr val="FF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7"/>
          <p:cNvSpPr txBox="1"/>
          <p:nvPr/>
        </p:nvSpPr>
        <p:spPr>
          <a:xfrm>
            <a:off x="3841024" y="3179170"/>
            <a:ext cx="1937656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바닷가에 가</a:t>
            </a:r>
            <a:r>
              <a:rPr lang="en-US" sz="25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서</a:t>
            </a:r>
            <a:endParaRPr sz="2500">
              <a:solidFill>
                <a:srgbClr val="FF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 txBox="1"/>
          <p:nvPr/>
        </p:nvSpPr>
        <p:spPr>
          <a:xfrm>
            <a:off x="5757313" y="3179170"/>
            <a:ext cx="2018589" cy="4770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수영을 했어요.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 txBox="1"/>
          <p:nvPr/>
        </p:nvSpPr>
        <p:spPr>
          <a:xfrm>
            <a:off x="3933252" y="3656224"/>
            <a:ext cx="3497640" cy="461665"/>
          </a:xfrm>
          <a:prstGeom prst="rect">
            <a:avLst/>
          </a:prstGeom>
          <a:solidFill>
            <a:srgbClr val="DAEEF3"/>
          </a:solidFill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 + </a:t>
            </a:r>
            <a:r>
              <a:rPr lang="en-US" sz="24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아서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🡪 가</a:t>
            </a:r>
            <a:r>
              <a:rPr lang="en-US" sz="24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서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(ㅏ drop)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1870138" y="5138552"/>
            <a:ext cx="5529672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cause-and-effect relationship!!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sequential events are tightly related.</a:t>
            </a:r>
            <a:endParaRPr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ukhwupetaipinghata.jpg" id="165" name="Google Shape;16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28" y="2568813"/>
            <a:ext cx="2444300" cy="24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3" name="Google Shape;913;p70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G12.5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noun-modifying form ~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(으)ㄴ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(past)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14" name="Google Shape;914;p70"/>
          <p:cNvSpPr txBox="1"/>
          <p:nvPr/>
        </p:nvSpPr>
        <p:spPr>
          <a:xfrm>
            <a:off x="766258" y="4447600"/>
            <a:ext cx="3773138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book I read yesterday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was interesting.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제가 어제 (읽다) 책은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재미있었어요.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70"/>
          <p:cNvSpPr txBox="1"/>
          <p:nvPr/>
        </p:nvSpPr>
        <p:spPr>
          <a:xfrm>
            <a:off x="1832029" y="1225177"/>
            <a:ext cx="5304095" cy="52322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Verb stem + </a:t>
            </a:r>
            <a:r>
              <a:rPr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(으)ㄴ 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 + </a:t>
            </a:r>
            <a:r>
              <a:rPr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은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 V + </a:t>
            </a:r>
            <a:r>
              <a:rPr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ㄴ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lkta 3.jpg" id="916" name="Google Shape;91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0127" y="2111487"/>
            <a:ext cx="2030805" cy="21500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utta (umak) 6.jpg" id="917" name="Google Shape;91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7417" y="2111487"/>
            <a:ext cx="2150004" cy="2150004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70"/>
          <p:cNvSpPr txBox="1"/>
          <p:nvPr/>
        </p:nvSpPr>
        <p:spPr>
          <a:xfrm>
            <a:off x="5104390" y="4447600"/>
            <a:ext cx="3276608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music I listened to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was K-pop.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제가 어제 (듣다) 음악은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케이팝이에요.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0"/>
          <p:cNvSpPr txBox="1"/>
          <p:nvPr/>
        </p:nvSpPr>
        <p:spPr>
          <a:xfrm>
            <a:off x="2061883" y="5601498"/>
            <a:ext cx="79568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읽</a:t>
            </a:r>
            <a:r>
              <a:rPr lang="en-US" sz="24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은</a:t>
            </a:r>
            <a:endParaRPr sz="2400">
              <a:solidFill>
                <a:srgbClr val="FF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70"/>
          <p:cNvSpPr txBox="1"/>
          <p:nvPr/>
        </p:nvSpPr>
        <p:spPr>
          <a:xfrm>
            <a:off x="6409559" y="5586254"/>
            <a:ext cx="795682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들</a:t>
            </a:r>
            <a:r>
              <a:rPr lang="en-US" sz="24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은</a:t>
            </a:r>
            <a:endParaRPr sz="2400">
              <a:solidFill>
                <a:srgbClr val="FF008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5" name="Google Shape;925;p71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G12.5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noun-modifying form ~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(으)ㄴ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(past)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26" name="Google Shape;926;p71"/>
          <p:cNvSpPr txBox="1"/>
          <p:nvPr/>
        </p:nvSpPr>
        <p:spPr>
          <a:xfrm>
            <a:off x="926185" y="4619386"/>
            <a:ext cx="280227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person I called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Prof. Kim.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제가 전화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한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사람은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김 교수님이에요.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71"/>
          <p:cNvSpPr txBox="1"/>
          <p:nvPr/>
        </p:nvSpPr>
        <p:spPr>
          <a:xfrm>
            <a:off x="1832029" y="1225177"/>
            <a:ext cx="5304095" cy="52322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Verb stem + </a:t>
            </a:r>
            <a:r>
              <a:rPr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(으)ㄴ 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 + </a:t>
            </a:r>
            <a:r>
              <a:rPr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은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 V + </a:t>
            </a:r>
            <a:r>
              <a:rPr lang="en-US" sz="28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ㄴ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71"/>
          <p:cNvSpPr txBox="1"/>
          <p:nvPr/>
        </p:nvSpPr>
        <p:spPr>
          <a:xfrm>
            <a:off x="4749623" y="4619386"/>
            <a:ext cx="3622807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flowers my boyfriend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gave me are pretty.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남자 친구가 저한테 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준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꽃이 예뻐요.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enhwa 5.jpg" id="929" name="Google Shape;92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185" y="1958532"/>
            <a:ext cx="2520696" cy="2520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wuta 5.jpg" id="930" name="Google Shape;93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5649" y="2393226"/>
            <a:ext cx="3076792" cy="1845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5" name="Google Shape;935;p72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G12.5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noun-modifying form ~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(으)ㄴ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(past)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36" name="Google Shape;936;p72"/>
          <p:cNvSpPr txBox="1"/>
          <p:nvPr/>
        </p:nvSpPr>
        <p:spPr>
          <a:xfrm>
            <a:off x="926185" y="4888561"/>
            <a:ext cx="315588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shirt Teacher Lee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wearing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 선생님이 입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은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셔츠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72"/>
          <p:cNvSpPr txBox="1"/>
          <p:nvPr/>
        </p:nvSpPr>
        <p:spPr>
          <a:xfrm>
            <a:off x="5222530" y="4888561"/>
            <a:ext cx="281494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shoes Steve is 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wearing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스티브가 신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은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신발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L1_na.jpg" id="938" name="Google Shape;938;p72"/>
          <p:cNvPicPr preferRelativeResize="0"/>
          <p:nvPr/>
        </p:nvPicPr>
        <p:blipFill rotWithShape="1">
          <a:blip r:embed="rId3">
            <a:alphaModFix/>
          </a:blip>
          <a:srcRect b="12507" l="3041" r="77835" t="0"/>
          <a:stretch/>
        </p:blipFill>
        <p:spPr>
          <a:xfrm>
            <a:off x="1805441" y="2257778"/>
            <a:ext cx="1115094" cy="2530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1_na.jpg" id="939" name="Google Shape;939;p72"/>
          <p:cNvPicPr preferRelativeResize="0"/>
          <p:nvPr/>
        </p:nvPicPr>
        <p:blipFill rotWithShape="1">
          <a:blip r:embed="rId3">
            <a:alphaModFix/>
          </a:blip>
          <a:srcRect b="12507" l="74301" r="6576" t="0"/>
          <a:stretch/>
        </p:blipFill>
        <p:spPr>
          <a:xfrm>
            <a:off x="6098397" y="2229556"/>
            <a:ext cx="1127529" cy="2559164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72"/>
          <p:cNvSpPr txBox="1"/>
          <p:nvPr/>
        </p:nvSpPr>
        <p:spPr>
          <a:xfrm>
            <a:off x="691444" y="1241778"/>
            <a:ext cx="7620000" cy="76944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‘to wear, put on’ verbs (입다, 신다, etc.), in the ~</a:t>
            </a:r>
            <a:r>
              <a:rPr lang="en-US" sz="22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(으)ㄴ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forms, indicate the RESULT of the action. 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5" name="Google Shape;945;p73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G12.5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noun-modifying form ~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(으)ㄴ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(past)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46" name="Google Shape;946;p73"/>
          <p:cNvSpPr txBox="1"/>
          <p:nvPr/>
        </p:nvSpPr>
        <p:spPr>
          <a:xfrm>
            <a:off x="567597" y="4888561"/>
            <a:ext cx="398765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clothes Yumi</a:t>
            </a:r>
            <a:b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wearing is yellow color.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유미가 입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은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옷은 노란색이에요.</a:t>
            </a:r>
            <a:endParaRPr/>
          </a:p>
        </p:txBody>
      </p:sp>
      <p:sp>
        <p:nvSpPr>
          <p:cNvPr id="947" name="Google Shape;947;p73"/>
          <p:cNvSpPr txBox="1"/>
          <p:nvPr/>
        </p:nvSpPr>
        <p:spPr>
          <a:xfrm>
            <a:off x="5222530" y="4888561"/>
            <a:ext cx="372142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pants Michael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wearing are expensive.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마이클이 입</a:t>
            </a:r>
            <a:r>
              <a:rPr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은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바지가 비싸요.</a:t>
            </a:r>
            <a:endParaRPr/>
          </a:p>
        </p:txBody>
      </p:sp>
      <p:sp>
        <p:nvSpPr>
          <p:cNvPr id="948" name="Google Shape;948;p73"/>
          <p:cNvSpPr txBox="1"/>
          <p:nvPr/>
        </p:nvSpPr>
        <p:spPr>
          <a:xfrm>
            <a:off x="691444" y="1241778"/>
            <a:ext cx="7620000" cy="769441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‘to wear, put on’ verbs (입다, 신다, etc.), in the ~</a:t>
            </a:r>
            <a:r>
              <a:rPr lang="en-US" sz="22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(으)ㄴ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forms, indicate the RESULT of the action. 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L1_na.jpg" id="949" name="Google Shape;949;p73"/>
          <p:cNvPicPr preferRelativeResize="0"/>
          <p:nvPr/>
        </p:nvPicPr>
        <p:blipFill rotWithShape="1">
          <a:blip r:embed="rId3">
            <a:alphaModFix/>
          </a:blip>
          <a:srcRect b="13573" l="22530" r="60937" t="0"/>
          <a:stretch/>
        </p:blipFill>
        <p:spPr>
          <a:xfrm>
            <a:off x="1718235" y="2061434"/>
            <a:ext cx="1042967" cy="2704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1_na.jpg" id="950" name="Google Shape;950;p73"/>
          <p:cNvPicPr preferRelativeResize="0"/>
          <p:nvPr/>
        </p:nvPicPr>
        <p:blipFill rotWithShape="1">
          <a:blip r:embed="rId3">
            <a:alphaModFix/>
          </a:blip>
          <a:srcRect b="13573" l="41240" r="42228" t="0"/>
          <a:stretch/>
        </p:blipFill>
        <p:spPr>
          <a:xfrm>
            <a:off x="6128870" y="2061434"/>
            <a:ext cx="1042967" cy="270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6" name="Google Shape;956;p74"/>
          <p:cNvGraphicFramePr/>
          <p:nvPr/>
        </p:nvGraphicFramePr>
        <p:xfrm>
          <a:off x="945075" y="3556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7412775"/>
              </a:tblGrid>
              <a:tr h="688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BD4B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BD4B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BD4B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BD4B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D4B4"/>
                    </a:solidFill>
                  </a:tcPr>
                </a:tc>
              </a:tr>
            </a:tbl>
          </a:graphicData>
        </a:graphic>
      </p:graphicFrame>
      <p:pic>
        <p:nvPicPr>
          <p:cNvPr descr="activity.png" id="957" name="Google Shape;95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533" y="99269"/>
            <a:ext cx="2420112" cy="944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versation.png" id="958" name="Google Shape;958;p74"/>
          <p:cNvPicPr preferRelativeResize="0"/>
          <p:nvPr/>
        </p:nvPicPr>
        <p:blipFill rotWithShape="1">
          <a:blip r:embed="rId4">
            <a:alphaModFix/>
          </a:blip>
          <a:srcRect b="21116" l="0" r="0" t="5392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74"/>
          <p:cNvSpPr txBox="1"/>
          <p:nvPr/>
        </p:nvSpPr>
        <p:spPr>
          <a:xfrm>
            <a:off x="3474645" y="476547"/>
            <a:ext cx="44069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나의 여행 이야기  My Travel Story</a:t>
            </a:r>
            <a:endParaRPr/>
          </a:p>
        </p:txBody>
      </p:sp>
      <p:pic>
        <p:nvPicPr>
          <p:cNvPr descr="여행.jpg" id="960" name="Google Shape;960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7500" y="4149912"/>
            <a:ext cx="24765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74"/>
          <p:cNvSpPr txBox="1"/>
          <p:nvPr/>
        </p:nvSpPr>
        <p:spPr>
          <a:xfrm>
            <a:off x="887217" y="1256576"/>
            <a:ext cx="791842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Tell your travel story by using noun-modifying ~</a:t>
            </a:r>
            <a:r>
              <a:rPr lang="en-US" sz="21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(으)ㄴ </a:t>
            </a: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lang="en-US" sz="21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Noun</a:t>
            </a:r>
            <a:r>
              <a:rPr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as in the example. Ask and answer about the country you traveled to, especially the food you ate, the person(s) you went with and the place(s) you went.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74"/>
          <p:cNvSpPr txBox="1"/>
          <p:nvPr/>
        </p:nvSpPr>
        <p:spPr>
          <a:xfrm>
            <a:off x="887217" y="2952954"/>
            <a:ext cx="4299187" cy="830997"/>
          </a:xfrm>
          <a:prstGeom prst="rect">
            <a:avLst/>
          </a:prstGeom>
          <a:solidFill>
            <a:srgbClr val="DAEEF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A: OO 씨, 어디 여행했어요?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B: 제가 여행</a:t>
            </a:r>
            <a:r>
              <a:rPr lang="en-US" sz="24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한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나라는 한국이에요.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74"/>
          <p:cNvSpPr txBox="1"/>
          <p:nvPr/>
        </p:nvSpPr>
        <p:spPr>
          <a:xfrm>
            <a:off x="887217" y="3982795"/>
            <a:ext cx="5183377" cy="830997"/>
          </a:xfrm>
          <a:prstGeom prst="rect">
            <a:avLst/>
          </a:prstGeom>
          <a:solidFill>
            <a:srgbClr val="FFE6E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A: 한국에서 뭐 봤어요?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B: 제가 한국에서 </a:t>
            </a: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먹</a:t>
            </a:r>
            <a:r>
              <a:rPr lang="en-US" sz="24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은</a:t>
            </a: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음식은 불고기예요.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74"/>
          <p:cNvSpPr txBox="1"/>
          <p:nvPr/>
        </p:nvSpPr>
        <p:spPr>
          <a:xfrm>
            <a:off x="887217" y="4990071"/>
            <a:ext cx="5620624" cy="830997"/>
          </a:xfrm>
          <a:prstGeom prst="rect">
            <a:avLst/>
          </a:prstGeom>
          <a:solidFill>
            <a:srgbClr val="EAF1D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A: 누구랑 한국에 갔어요?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B: 저랑 같이 한국에 </a:t>
            </a:r>
            <a:r>
              <a:rPr lang="en-US" sz="2400">
                <a:solidFill>
                  <a:srgbClr val="FF0080"/>
                </a:solidFill>
                <a:latin typeface="Calibri"/>
                <a:ea typeface="Calibri"/>
                <a:cs typeface="Calibri"/>
                <a:sym typeface="Calibri"/>
              </a:rPr>
              <a:t>간</a:t>
            </a: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사람은 제 동생이에요.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Google Shape;170;p8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G12.1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clausal connective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~어서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(sequential)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1" name="Google Shape;171;p8"/>
          <p:cNvSpPr txBox="1"/>
          <p:nvPr/>
        </p:nvSpPr>
        <p:spPr>
          <a:xfrm>
            <a:off x="5621908" y="2549702"/>
            <a:ext cx="1393825" cy="3108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가서</a:t>
            </a:r>
            <a:endParaRPr/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많아서 </a:t>
            </a:r>
            <a:endParaRPr/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와서  </a:t>
            </a:r>
            <a:endParaRPr/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아파서 </a:t>
            </a:r>
            <a:endParaRPr/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늦어서</a:t>
            </a:r>
            <a:endParaRPr/>
          </a:p>
        </p:txBody>
      </p:sp>
      <p:sp>
        <p:nvSpPr>
          <p:cNvPr id="172" name="Google Shape;172;p8"/>
          <p:cNvSpPr txBox="1"/>
          <p:nvPr/>
        </p:nvSpPr>
        <p:spPr>
          <a:xfrm>
            <a:off x="3740931" y="2547937"/>
            <a:ext cx="1393825" cy="3108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가요 </a:t>
            </a:r>
            <a:endParaRPr/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많아요</a:t>
            </a:r>
            <a:endParaRPr/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와요  </a:t>
            </a:r>
            <a:endParaRPr/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아파요 </a:t>
            </a:r>
            <a:endParaRPr/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늦어요</a:t>
            </a:r>
            <a:endParaRPr/>
          </a:p>
        </p:txBody>
      </p:sp>
      <p:sp>
        <p:nvSpPr>
          <p:cNvPr id="173" name="Google Shape;173;p8"/>
          <p:cNvSpPr txBox="1"/>
          <p:nvPr/>
        </p:nvSpPr>
        <p:spPr>
          <a:xfrm>
            <a:off x="1740681" y="1833562"/>
            <a:ext cx="5672137" cy="523875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Dictionary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~어/아요 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r>
              <a:rPr b="1" lang="en-US" sz="28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어/아서</a:t>
            </a:r>
            <a:endParaRPr sz="2800">
              <a:solidFill>
                <a:srgbClr val="FF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8"/>
          <p:cNvSpPr txBox="1"/>
          <p:nvPr/>
        </p:nvSpPr>
        <p:spPr>
          <a:xfrm>
            <a:off x="1889304" y="2547937"/>
            <a:ext cx="1393825" cy="3108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가다</a:t>
            </a:r>
            <a:endParaRPr/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많다 </a:t>
            </a:r>
            <a:endParaRPr/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오다  </a:t>
            </a:r>
            <a:endParaRPr/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아프다 </a:t>
            </a:r>
            <a:endParaRPr/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늦다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Google Shape;179;p9"/>
          <p:cNvGraphicFramePr/>
          <p:nvPr/>
        </p:nvGraphicFramePr>
        <p:xfrm>
          <a:off x="192646" y="366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{B0A46301-745A-40CE-A61A-59306B9F6F4B}</a:tableStyleId>
              </a:tblPr>
              <a:tblGrid>
                <a:gridCol w="1471500"/>
                <a:gridCol w="7301900"/>
              </a:tblGrid>
              <a:tr h="500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cap="none" strike="noStrike">
                          <a:latin typeface="Arial Black"/>
                          <a:ea typeface="Arial Black"/>
                          <a:cs typeface="Arial Black"/>
                          <a:sym typeface="Arial Black"/>
                        </a:rPr>
                        <a:t>G12.1</a:t>
                      </a:r>
                      <a:endParaRPr sz="2800" u="none" cap="none" strike="noStrike">
                        <a:latin typeface="Arial Black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D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 clausal connective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80"/>
                        </a:buClr>
                        <a:buSzPts val="2600"/>
                        <a:buFont typeface="Arial"/>
                        <a:buNone/>
                      </a:pP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~어서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 </a:t>
                      </a:r>
                      <a:r>
                        <a:rPr b="1" lang="en-US" sz="2600" u="none" cap="none" strike="noStrike">
                          <a:solidFill>
                            <a:srgbClr val="FF008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아서 </a:t>
                      </a:r>
                      <a:r>
                        <a:rPr b="1" lang="en-US" sz="2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(sequential)</a:t>
                      </a:r>
                      <a:endParaRPr b="1" sz="26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6DDE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0" name="Google Shape;180;p9"/>
          <p:cNvSpPr txBox="1"/>
          <p:nvPr/>
        </p:nvSpPr>
        <p:spPr>
          <a:xfrm>
            <a:off x="928687" y="1506474"/>
            <a:ext cx="6964362" cy="966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아침 6시에 일어났어요. (and then) 운동했어요.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🡪 아침 6시에 </a:t>
            </a:r>
            <a:r>
              <a:rPr b="1"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일어나서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운동했어요.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9"/>
          <p:cNvSpPr txBox="1"/>
          <p:nvPr/>
        </p:nvSpPr>
        <p:spPr>
          <a:xfrm>
            <a:off x="928687" y="4170466"/>
            <a:ext cx="7678615" cy="1040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오후에 친구를 만났어요. (and then) 같이 공원에 갔어요.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🡪 오후에 친구를 </a:t>
            </a:r>
            <a:r>
              <a:rPr b="1" lang="en-US" sz="2400">
                <a:solidFill>
                  <a:srgbClr val="FF0080"/>
                </a:solidFill>
                <a:latin typeface="Arial"/>
                <a:ea typeface="Arial"/>
                <a:cs typeface="Arial"/>
                <a:sym typeface="Arial"/>
              </a:rPr>
              <a:t>만나서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같이 공원에 갔어요.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sa 2.jpg" id="182" name="Google Shape;18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496" y="5308531"/>
            <a:ext cx="1673866" cy="1439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ongwen 2.jpg" id="183" name="Google Shape;18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4487" y="5308531"/>
            <a:ext cx="1995042" cy="1439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l.enata.jpg" id="184" name="Google Shape;18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60496" y="2624192"/>
            <a:ext cx="1546274" cy="1546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twita.jpg" id="185" name="Google Shape;185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34487" y="2559513"/>
            <a:ext cx="1610953" cy="161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2016-07-23T06:14:59Z</dcterms:created>
  <dc:creator>Hye Young Choi</dc:creator>
</cp:coreProperties>
</file>